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1"/>
  </p:notesMasterIdLst>
  <p:handoutMasterIdLst>
    <p:handoutMasterId r:id="rId32"/>
  </p:handoutMasterIdLst>
  <p:sldIdLst>
    <p:sldId id="759" r:id="rId2"/>
    <p:sldId id="765" r:id="rId3"/>
    <p:sldId id="743" r:id="rId4"/>
    <p:sldId id="742" r:id="rId5"/>
    <p:sldId id="744" r:id="rId6"/>
    <p:sldId id="745" r:id="rId7"/>
    <p:sldId id="746" r:id="rId8"/>
    <p:sldId id="768" r:id="rId9"/>
    <p:sldId id="747" r:id="rId10"/>
    <p:sldId id="816" r:id="rId11"/>
    <p:sldId id="749" r:id="rId12"/>
    <p:sldId id="769" r:id="rId13"/>
    <p:sldId id="751" r:id="rId14"/>
    <p:sldId id="752" r:id="rId15"/>
    <p:sldId id="788" r:id="rId16"/>
    <p:sldId id="897" r:id="rId17"/>
    <p:sldId id="898" r:id="rId18"/>
    <p:sldId id="862" r:id="rId19"/>
    <p:sldId id="899" r:id="rId20"/>
    <p:sldId id="789" r:id="rId21"/>
    <p:sldId id="791" r:id="rId22"/>
    <p:sldId id="792" r:id="rId23"/>
    <p:sldId id="796" r:id="rId24"/>
    <p:sldId id="812" r:id="rId25"/>
    <p:sldId id="800" r:id="rId26"/>
    <p:sldId id="813" r:id="rId27"/>
    <p:sldId id="811" r:id="rId28"/>
    <p:sldId id="814" r:id="rId29"/>
    <p:sldId id="804" r:id="rId30"/>
  </p:sldIdLst>
  <p:sldSz cx="12192000" cy="6858000"/>
  <p:notesSz cx="7099300" cy="10234613"/>
  <p:custDataLst>
    <p:tags r:id="rId3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C505BF"/>
    <a:srgbClr val="18FF00"/>
    <a:srgbClr val="99CCFF"/>
    <a:srgbClr val="B5EDC2"/>
    <a:srgbClr val="FFCCFF"/>
    <a:srgbClr val="E8D1FF"/>
    <a:srgbClr val="ADF5B4"/>
    <a:srgbClr val="DEBDFF"/>
    <a:srgbClr val="CC9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7" autoAdjust="0"/>
    <p:restoredTop sz="94626" autoAdjust="0"/>
  </p:normalViewPr>
  <p:slideViewPr>
    <p:cSldViewPr>
      <p:cViewPr varScale="1">
        <p:scale>
          <a:sx n="103" d="100"/>
          <a:sy n="103" d="100"/>
        </p:scale>
        <p:origin x="176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33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107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448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21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4639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22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78430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8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/>
              <a:t>Rational Decisions</a:t>
            </a:r>
            <a:endParaRPr lang="en-US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13023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Stuart Russell and </a:t>
            </a:r>
            <a:r>
              <a:rPr lang="en-US" sz="2400" dirty="0" err="1">
                <a:latin typeface="Calibri"/>
                <a:cs typeface="Calibri"/>
              </a:rPr>
              <a:t>Peyrin</a:t>
            </a:r>
            <a:r>
              <a:rPr lang="en-US" sz="2400" dirty="0">
                <a:latin typeface="Calibri"/>
                <a:cs typeface="Calibri"/>
              </a:rPr>
              <a:t> Kao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814155"/>
            <a:ext cx="5715000" cy="3671583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spcBef>
                <a:spcPts val="600"/>
              </a:spcBef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Orderability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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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Transitivity: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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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Continuity: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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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 1-p,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~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lang="en-US" sz="2000" i="1" dirty="0">
              <a:solidFill>
                <a:srgbClr val="C505B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Substitutability: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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 1-p,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~ [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 1-p,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Monotonicity: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</a:t>
            </a:r>
          </a:p>
          <a:p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	     (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p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 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q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) 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 1-p,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  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0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 1-q, </a:t>
            </a:r>
            <a:r>
              <a:rPr lang="en-US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The Axioms of Rationality</a:t>
            </a:r>
          </a:p>
        </p:txBody>
      </p:sp>
    </p:spTree>
    <p:extLst>
      <p:ext uri="{BB962C8B-B14F-4D97-AF65-F5344CB8AC3E}">
        <p14:creationId xmlns:p14="http://schemas.microsoft.com/office/powerpoint/2010/main" val="9779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/>
              <a:t>	function </a:t>
            </a:r>
            <a:r>
              <a:rPr lang="en-US" sz="2000" i="1" dirty="0">
                <a:solidFill>
                  <a:srgbClr val="C505BF"/>
                </a:solidFill>
              </a:rPr>
              <a:t>U</a:t>
            </a:r>
            <a:r>
              <a:rPr lang="en-US" sz="2000" dirty="0"/>
              <a:t> such that:</a:t>
            </a: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	</a:t>
            </a:r>
            <a:r>
              <a:rPr lang="en-US" i="1" dirty="0">
                <a:solidFill>
                  <a:srgbClr val="C505BF"/>
                </a:solidFill>
                <a:sym typeface="Symbol"/>
              </a:rPr>
              <a:t>U</a:t>
            </a:r>
            <a:r>
              <a:rPr lang="en-US" dirty="0">
                <a:solidFill>
                  <a:srgbClr val="C505BF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00B050"/>
                </a:solidFill>
                <a:cs typeface="Calibri" panose="020F0502020204030204" pitchFamily="34" charset="0"/>
              </a:rPr>
              <a:t>A</a:t>
            </a:r>
            <a:r>
              <a:rPr lang="en-US" dirty="0">
                <a:solidFill>
                  <a:srgbClr val="C505BF"/>
                </a:solidFill>
                <a:sym typeface="Symbol"/>
              </a:rPr>
              <a:t>)  </a:t>
            </a:r>
            <a:r>
              <a:rPr lang="en-US" i="1" dirty="0">
                <a:solidFill>
                  <a:srgbClr val="C505BF"/>
                </a:solidFill>
                <a:sym typeface="Symbol"/>
              </a:rPr>
              <a:t>U</a:t>
            </a:r>
            <a:r>
              <a:rPr lang="en-US" dirty="0">
                <a:solidFill>
                  <a:srgbClr val="C505BF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00B050"/>
                </a:solidFill>
                <a:cs typeface="Calibri" panose="020F0502020204030204" pitchFamily="34" charset="0"/>
                <a:sym typeface="Symbol"/>
              </a:rPr>
              <a:t>B</a:t>
            </a:r>
            <a:r>
              <a:rPr lang="en-US" dirty="0">
                <a:solidFill>
                  <a:srgbClr val="C505BF"/>
                </a:solidFill>
                <a:sym typeface="Symbol"/>
              </a:rPr>
              <a:t>)  </a:t>
            </a:r>
            <a:r>
              <a:rPr lang="en-US" dirty="0">
                <a:solidFill>
                  <a:srgbClr val="C505BF"/>
                </a:solidFill>
              </a:rPr>
              <a:t> </a:t>
            </a:r>
            <a:r>
              <a:rPr lang="en-US" i="1" dirty="0">
                <a:solidFill>
                  <a:srgbClr val="00B050"/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solidFill>
                  <a:srgbClr val="C505B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C505BF"/>
                </a:solidFill>
                <a:sym typeface="Symbol"/>
              </a:rPr>
              <a:t></a:t>
            </a:r>
            <a:r>
              <a:rPr lang="en-US" dirty="0">
                <a:solidFill>
                  <a:srgbClr val="C505BF"/>
                </a:solidFill>
              </a:rPr>
              <a:t> </a:t>
            </a:r>
            <a:r>
              <a:rPr lang="en-US" i="1" dirty="0">
                <a:solidFill>
                  <a:srgbClr val="00B050"/>
                </a:solidFill>
                <a:cs typeface="Calibri" panose="020F0502020204030204" pitchFamily="34" charset="0"/>
                <a:sym typeface="Symbol"/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i="1" dirty="0">
                <a:solidFill>
                  <a:srgbClr val="C505BF"/>
                </a:solidFill>
                <a:sym typeface="Symbol"/>
              </a:rPr>
              <a:t>U</a:t>
            </a:r>
            <a:r>
              <a:rPr lang="en-US" dirty="0">
                <a:solidFill>
                  <a:srgbClr val="C505BF"/>
                </a:solidFill>
                <a:sym typeface="Symbol"/>
              </a:rPr>
              <a:t>([</a:t>
            </a:r>
            <a:r>
              <a:rPr lang="en-US" i="1" dirty="0">
                <a:solidFill>
                  <a:srgbClr val="C505BF"/>
                </a:solidFill>
                <a:sym typeface="Symbol"/>
              </a:rPr>
              <a:t>p</a:t>
            </a:r>
            <a:r>
              <a:rPr lang="en-US" baseline="-25000" dirty="0">
                <a:solidFill>
                  <a:srgbClr val="C505BF"/>
                </a:solidFill>
                <a:sym typeface="Symbol"/>
              </a:rPr>
              <a:t>1</a:t>
            </a:r>
            <a:r>
              <a:rPr lang="en-US" dirty="0">
                <a:solidFill>
                  <a:srgbClr val="C505BF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505BF"/>
                </a:solidFill>
                <a:sym typeface="Symbol"/>
              </a:rPr>
              <a:t>S</a:t>
            </a:r>
            <a:r>
              <a:rPr lang="en-US" baseline="-25000" dirty="0">
                <a:solidFill>
                  <a:srgbClr val="C505BF"/>
                </a:solidFill>
                <a:sym typeface="Symbol"/>
              </a:rPr>
              <a:t>1</a:t>
            </a:r>
            <a:r>
              <a:rPr lang="en-US" dirty="0">
                <a:solidFill>
                  <a:srgbClr val="C505BF"/>
                </a:solidFill>
                <a:sym typeface="Symbol"/>
              </a:rPr>
              <a:t>; … ; </a:t>
            </a:r>
            <a:r>
              <a:rPr lang="en-US" i="1" dirty="0" err="1">
                <a:solidFill>
                  <a:srgbClr val="C505BF"/>
                </a:solidFill>
                <a:sym typeface="Symbol"/>
              </a:rPr>
              <a:t>p</a:t>
            </a:r>
            <a:r>
              <a:rPr lang="en-US" i="1" baseline="-25000" dirty="0" err="1">
                <a:solidFill>
                  <a:srgbClr val="C505BF"/>
                </a:solidFill>
                <a:sym typeface="Symbol"/>
              </a:rPr>
              <a:t>n</a:t>
            </a:r>
            <a:r>
              <a:rPr lang="en-US" dirty="0" err="1">
                <a:solidFill>
                  <a:srgbClr val="C505BF"/>
                </a:solidFill>
                <a:sym typeface="Symbol"/>
              </a:rPr>
              <a:t>,</a:t>
            </a:r>
            <a:r>
              <a:rPr lang="en-US" i="1" dirty="0" err="1">
                <a:solidFill>
                  <a:srgbClr val="C505BF"/>
                </a:solidFill>
                <a:sym typeface="Symbol"/>
              </a:rPr>
              <a:t>S</a:t>
            </a:r>
            <a:r>
              <a:rPr lang="en-US" i="1" baseline="-25000" dirty="0" err="1">
                <a:solidFill>
                  <a:srgbClr val="C505BF"/>
                </a:solidFill>
                <a:sym typeface="Symbol"/>
              </a:rPr>
              <a:t>n</a:t>
            </a:r>
            <a:r>
              <a:rPr lang="en-US" dirty="0">
                <a:solidFill>
                  <a:srgbClr val="C505BF"/>
                </a:solidFill>
                <a:sym typeface="Symbol"/>
              </a:rPr>
              <a:t>]) = </a:t>
            </a:r>
            <a:r>
              <a:rPr lang="en-US" i="1" dirty="0">
                <a:solidFill>
                  <a:srgbClr val="C505BF"/>
                </a:solidFill>
                <a:sym typeface="Symbol"/>
              </a:rPr>
              <a:t>p</a:t>
            </a:r>
            <a:r>
              <a:rPr lang="en-US" baseline="-25000" dirty="0">
                <a:solidFill>
                  <a:srgbClr val="C505BF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505BF"/>
                </a:solidFill>
                <a:sym typeface="Symbol"/>
              </a:rPr>
              <a:t>U</a:t>
            </a:r>
            <a:r>
              <a:rPr lang="en-US" dirty="0">
                <a:solidFill>
                  <a:srgbClr val="C505BF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505BF"/>
                </a:solidFill>
                <a:sym typeface="Symbol"/>
              </a:rPr>
              <a:t>S</a:t>
            </a:r>
            <a:r>
              <a:rPr lang="en-US" baseline="-25000" dirty="0">
                <a:solidFill>
                  <a:srgbClr val="C505BF"/>
                </a:solidFill>
                <a:sym typeface="Symbol"/>
              </a:rPr>
              <a:t>1</a:t>
            </a:r>
            <a:r>
              <a:rPr lang="en-US" dirty="0">
                <a:solidFill>
                  <a:srgbClr val="C505BF"/>
                </a:solidFill>
                <a:sym typeface="Symbol"/>
              </a:rPr>
              <a:t>) + … + </a:t>
            </a:r>
            <a:r>
              <a:rPr lang="en-US" i="1" dirty="0" err="1">
                <a:solidFill>
                  <a:srgbClr val="C505BF"/>
                </a:solidFill>
                <a:sym typeface="Symbol"/>
              </a:rPr>
              <a:t>p</a:t>
            </a:r>
            <a:r>
              <a:rPr lang="en-US" i="1" baseline="-25000" dirty="0" err="1">
                <a:solidFill>
                  <a:srgbClr val="C505BF"/>
                </a:solidFill>
                <a:sym typeface="Symbol"/>
              </a:rPr>
              <a:t>n</a:t>
            </a:r>
            <a:r>
              <a:rPr lang="en-US" i="1" dirty="0" err="1">
                <a:solidFill>
                  <a:srgbClr val="C505BF"/>
                </a:solidFill>
                <a:sym typeface="Symbol"/>
              </a:rPr>
              <a:t>U</a:t>
            </a:r>
            <a:r>
              <a:rPr lang="en-US" dirty="0">
                <a:solidFill>
                  <a:srgbClr val="C505BF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505BF"/>
                </a:solidFill>
                <a:sym typeface="Symbol"/>
              </a:rPr>
              <a:t>S</a:t>
            </a:r>
            <a:r>
              <a:rPr lang="en-US" i="1" baseline="-25000" dirty="0" err="1">
                <a:solidFill>
                  <a:srgbClr val="C505BF"/>
                </a:solidFill>
                <a:sym typeface="Symbol"/>
              </a:rPr>
              <a:t>n</a:t>
            </a:r>
            <a:r>
              <a:rPr lang="en-US" dirty="0">
                <a:solidFill>
                  <a:srgbClr val="C505BF"/>
                </a:solidFill>
                <a:sym typeface="Symbol"/>
              </a:rPr>
              <a:t>) </a:t>
            </a: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I.e. values assigned by </a:t>
            </a:r>
            <a:r>
              <a:rPr lang="en-US" sz="2000" i="1" dirty="0">
                <a:solidFill>
                  <a:srgbClr val="C505BF"/>
                </a:solidFill>
              </a:rPr>
              <a:t>U</a:t>
            </a:r>
            <a:r>
              <a:rPr lang="en-US" sz="2000" dirty="0"/>
              <a:t> preserve preferences of both prizes and lotteries!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Optimal policy invariant under </a:t>
            </a:r>
            <a:r>
              <a:rPr lang="en-US" sz="2000" b="1" i="1" dirty="0">
                <a:solidFill>
                  <a:srgbClr val="FF0000"/>
                </a:solidFill>
              </a:rPr>
              <a:t>positive affine transformation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C505BF"/>
                </a:solidFill>
              </a:rPr>
              <a:t>U</a:t>
            </a:r>
            <a:r>
              <a:rPr lang="en-US" sz="2000" dirty="0">
                <a:solidFill>
                  <a:srgbClr val="C505BF"/>
                </a:solidFill>
              </a:rPr>
              <a:t>’ = </a:t>
            </a:r>
            <a:r>
              <a:rPr lang="en-US" sz="2000" i="1" dirty="0" err="1">
                <a:solidFill>
                  <a:srgbClr val="C505BF"/>
                </a:solidFill>
              </a:rPr>
              <a:t>aU</a:t>
            </a:r>
            <a:r>
              <a:rPr lang="en-US" sz="2000" dirty="0" err="1">
                <a:solidFill>
                  <a:srgbClr val="C505BF"/>
                </a:solidFill>
              </a:rPr>
              <a:t>+</a:t>
            </a:r>
            <a:r>
              <a:rPr lang="en-US" sz="2000" i="1" dirty="0" err="1">
                <a:solidFill>
                  <a:srgbClr val="C505BF"/>
                </a:solidFill>
              </a:rPr>
              <a:t>b</a:t>
            </a:r>
            <a:r>
              <a:rPr lang="en-US" sz="2000" dirty="0">
                <a:solidFill>
                  <a:srgbClr val="C505BF"/>
                </a:solidFill>
              </a:rPr>
              <a:t>, </a:t>
            </a:r>
            <a:r>
              <a:rPr lang="en-US" sz="2000" i="1" dirty="0">
                <a:solidFill>
                  <a:srgbClr val="C505BF"/>
                </a:solidFill>
              </a:rPr>
              <a:t>a</a:t>
            </a:r>
            <a:r>
              <a:rPr lang="en-US" sz="2000" dirty="0">
                <a:solidFill>
                  <a:srgbClr val="C505BF"/>
                </a:solidFill>
              </a:rPr>
              <a:t>&gt;0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Note: rationality does </a:t>
            </a:r>
            <a:r>
              <a:rPr lang="en-US" sz="2000" b="1" i="1" dirty="0">
                <a:solidFill>
                  <a:srgbClr val="0000FF"/>
                </a:solidFill>
              </a:rPr>
              <a:t>not</a:t>
            </a:r>
            <a:r>
              <a:rPr lang="en-US" sz="2000" dirty="0"/>
              <a:t> require representing or manipulating utilities and probabilities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E.g., a lookup table for perfect tic-tac-toe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MEU Principle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Utilities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/>
              <a:t>Utilities map states to real numbers. Which numbers?</a:t>
            </a:r>
          </a:p>
          <a:p>
            <a:r>
              <a:rPr lang="en-US" sz="2400" dirty="0"/>
              <a:t>Standard approach to assessment (elicitation) of human utilities:</a:t>
            </a:r>
          </a:p>
          <a:p>
            <a:pPr lvl="1"/>
            <a:r>
              <a:rPr lang="en-US" sz="2200" dirty="0"/>
              <a:t>Compare a prize </a:t>
            </a:r>
            <a:r>
              <a:rPr lang="en-US" sz="2200" i="1" dirty="0">
                <a:solidFill>
                  <a:srgbClr val="C505BF"/>
                </a:solidFill>
              </a:rPr>
              <a:t>A</a:t>
            </a:r>
            <a:r>
              <a:rPr lang="en-US" sz="2200" dirty="0"/>
              <a:t> to a </a:t>
            </a:r>
            <a:r>
              <a:rPr lang="en-US" sz="2200" b="1" i="1" dirty="0">
                <a:solidFill>
                  <a:srgbClr val="CC0000"/>
                </a:solidFill>
              </a:rPr>
              <a:t>standard lottery</a:t>
            </a:r>
            <a:r>
              <a:rPr lang="en-US" sz="2200" dirty="0"/>
              <a:t> </a:t>
            </a:r>
            <a:r>
              <a:rPr lang="en-US" sz="2200" i="1" dirty="0" err="1">
                <a:solidFill>
                  <a:srgbClr val="C505BF"/>
                </a:solidFill>
              </a:rPr>
              <a:t>L</a:t>
            </a:r>
            <a:r>
              <a:rPr lang="en-US" i="1" baseline="-25000" dirty="0" err="1">
                <a:solidFill>
                  <a:srgbClr val="C505BF"/>
                </a:solidFill>
              </a:rPr>
              <a:t>p</a:t>
            </a:r>
            <a:r>
              <a:rPr lang="en-US" sz="2200" dirty="0"/>
              <a:t> between</a:t>
            </a:r>
          </a:p>
          <a:p>
            <a:pPr lvl="2"/>
            <a:r>
              <a:rPr lang="en-US" sz="2000" dirty="0"/>
              <a:t>“best possible prize” </a:t>
            </a:r>
            <a:r>
              <a:rPr lang="en-US" sz="2000" i="1" dirty="0" err="1">
                <a:solidFill>
                  <a:srgbClr val="C505BF"/>
                </a:solidFill>
              </a:rPr>
              <a:t>u</a:t>
            </a:r>
            <a:r>
              <a:rPr lang="en-US" baseline="-25000" dirty="0" err="1">
                <a:solidFill>
                  <a:srgbClr val="C505BF"/>
                </a:solidFill>
              </a:rPr>
              <a:t>T</a:t>
            </a:r>
            <a:r>
              <a:rPr lang="en-US" sz="2000" dirty="0">
                <a:solidFill>
                  <a:srgbClr val="C505BF"/>
                </a:solidFill>
              </a:rPr>
              <a:t> </a:t>
            </a:r>
            <a:r>
              <a:rPr lang="en-US" sz="2000" dirty="0"/>
              <a:t>with probability </a:t>
            </a:r>
            <a:r>
              <a:rPr lang="en-US" sz="2000" i="1" dirty="0">
                <a:solidFill>
                  <a:srgbClr val="C505BF"/>
                </a:solidFill>
              </a:rPr>
              <a:t>p</a:t>
            </a:r>
          </a:p>
          <a:p>
            <a:pPr lvl="2"/>
            <a:r>
              <a:rPr lang="en-US" sz="2000" dirty="0"/>
              <a:t>“worst possible catastrophe” </a:t>
            </a:r>
            <a:r>
              <a:rPr lang="en-US" sz="2000" i="1" dirty="0">
                <a:solidFill>
                  <a:srgbClr val="C505BF"/>
                </a:solidFill>
              </a:rPr>
              <a:t>u</a:t>
            </a:r>
            <a:r>
              <a:rPr lang="en-US" b="1" baseline="-25000" dirty="0">
                <a:solidFill>
                  <a:srgbClr val="C505BF"/>
                </a:solidFill>
                <a:sym typeface="Symbol"/>
              </a:rPr>
              <a:t></a:t>
            </a:r>
            <a:r>
              <a:rPr lang="en-US" sz="2000" dirty="0">
                <a:solidFill>
                  <a:srgbClr val="C505BF"/>
                </a:solidFill>
              </a:rPr>
              <a:t>  </a:t>
            </a:r>
            <a:r>
              <a:rPr lang="en-US" sz="2000" dirty="0"/>
              <a:t>with probability </a:t>
            </a:r>
            <a:r>
              <a:rPr lang="en-US" sz="2000" dirty="0">
                <a:solidFill>
                  <a:srgbClr val="C505BF"/>
                </a:solidFill>
              </a:rPr>
              <a:t>1-</a:t>
            </a:r>
            <a:r>
              <a:rPr lang="en-US" sz="2000" i="1" dirty="0">
                <a:solidFill>
                  <a:srgbClr val="C505BF"/>
                </a:solidFill>
              </a:rPr>
              <a:t>p</a:t>
            </a:r>
          </a:p>
          <a:p>
            <a:pPr lvl="1"/>
            <a:r>
              <a:rPr lang="en-US" sz="2200" dirty="0"/>
              <a:t>Adjust lottery probability </a:t>
            </a:r>
            <a:r>
              <a:rPr lang="en-US" sz="2200" i="1" dirty="0">
                <a:solidFill>
                  <a:srgbClr val="C505BF"/>
                </a:solidFill>
              </a:rPr>
              <a:t>p</a:t>
            </a:r>
            <a:r>
              <a:rPr lang="en-US" sz="2200" dirty="0"/>
              <a:t> until indifference: </a:t>
            </a:r>
            <a:r>
              <a:rPr lang="en-US" sz="2200" i="1" dirty="0">
                <a:solidFill>
                  <a:srgbClr val="C505BF"/>
                </a:solidFill>
              </a:rPr>
              <a:t>A</a:t>
            </a:r>
            <a:r>
              <a:rPr lang="en-US" sz="2200" dirty="0">
                <a:solidFill>
                  <a:srgbClr val="C505BF"/>
                </a:solidFill>
              </a:rPr>
              <a:t> ~ </a:t>
            </a:r>
            <a:r>
              <a:rPr lang="en-US" sz="2200" i="1" dirty="0" err="1">
                <a:solidFill>
                  <a:srgbClr val="C505BF"/>
                </a:solidFill>
              </a:rPr>
              <a:t>L</a:t>
            </a:r>
            <a:r>
              <a:rPr lang="en-US" i="1" baseline="-25000" dirty="0" err="1">
                <a:solidFill>
                  <a:srgbClr val="C505BF"/>
                </a:solidFill>
              </a:rPr>
              <a:t>p</a:t>
            </a:r>
            <a:endParaRPr lang="en-US" i="1" baseline="-25000" dirty="0">
              <a:solidFill>
                <a:srgbClr val="C505BF"/>
              </a:solidFill>
            </a:endParaRPr>
          </a:p>
          <a:p>
            <a:pPr lvl="1"/>
            <a:r>
              <a:rPr lang="en-US" sz="2200" dirty="0"/>
              <a:t>Resulting </a:t>
            </a:r>
            <a:r>
              <a:rPr lang="en-US" sz="2200" i="1" dirty="0">
                <a:solidFill>
                  <a:srgbClr val="C505BF"/>
                </a:solidFill>
              </a:rPr>
              <a:t>p</a:t>
            </a:r>
            <a:r>
              <a:rPr lang="en-US" sz="2200" dirty="0"/>
              <a:t> is a utility in </a:t>
            </a:r>
            <a:r>
              <a:rPr lang="en-US" sz="2200" dirty="0">
                <a:solidFill>
                  <a:srgbClr val="C505BF"/>
                </a:solidFill>
              </a:rPr>
              <a:t>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itchFamily="34" charset="0"/>
                <a:cs typeface="Times New Roman" pitchFamily="18" charset="0"/>
              </a:rPr>
              <a:t>0.999999                              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0.000001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$50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0" y="1143000"/>
            <a:ext cx="4546600" cy="261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6324600" cy="30480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Money </a:t>
            </a:r>
            <a:r>
              <a:rPr lang="en-US" sz="2000" b="1" i="1" dirty="0">
                <a:solidFill>
                  <a:srgbClr val="0000FF"/>
                </a:solidFill>
              </a:rPr>
              <a:t>does not </a:t>
            </a:r>
            <a:r>
              <a:rPr lang="en-US" sz="20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/>
              <a:t>Given a lottery 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r>
              <a:rPr lang="en-US" sz="2000" dirty="0">
                <a:solidFill>
                  <a:srgbClr val="C505BF"/>
                </a:solidFill>
              </a:rPr>
              <a:t> = [</a:t>
            </a:r>
            <a:r>
              <a:rPr lang="en-US" sz="2000" i="1" dirty="0">
                <a:solidFill>
                  <a:srgbClr val="C505BF"/>
                </a:solidFill>
              </a:rPr>
              <a:t>p</a:t>
            </a:r>
            <a:r>
              <a:rPr lang="en-US" sz="2000" dirty="0">
                <a:solidFill>
                  <a:srgbClr val="C505BF"/>
                </a:solidFill>
              </a:rPr>
              <a:t>, $</a:t>
            </a:r>
            <a:r>
              <a:rPr lang="en-US" sz="2000" i="1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C505BF"/>
                </a:solidFill>
              </a:rPr>
              <a:t>; (1-</a:t>
            </a:r>
            <a:r>
              <a:rPr lang="en-US" sz="2000" i="1" dirty="0">
                <a:solidFill>
                  <a:srgbClr val="C505BF"/>
                </a:solidFill>
              </a:rPr>
              <a:t>p</a:t>
            </a:r>
            <a:r>
              <a:rPr lang="en-US" sz="2000" dirty="0">
                <a:solidFill>
                  <a:srgbClr val="C505BF"/>
                </a:solidFill>
              </a:rPr>
              <a:t>), $</a:t>
            </a:r>
            <a:r>
              <a:rPr lang="en-US" sz="2000" i="1" dirty="0">
                <a:solidFill>
                  <a:srgbClr val="C505BF"/>
                </a:solidFill>
              </a:rPr>
              <a:t>Y</a:t>
            </a:r>
            <a:r>
              <a:rPr lang="en-US" sz="2000" dirty="0">
                <a:solidFill>
                  <a:srgbClr val="C505BF"/>
                </a:solidFill>
              </a:rPr>
              <a:t>]</a:t>
            </a:r>
          </a:p>
          <a:p>
            <a:pPr lvl="1">
              <a:defRPr/>
            </a:pPr>
            <a:r>
              <a:rPr lang="en-US" sz="2000" dirty="0"/>
              <a:t>The </a:t>
            </a:r>
            <a:r>
              <a:rPr lang="en-US" sz="2000" b="1" i="1" dirty="0">
                <a:solidFill>
                  <a:srgbClr val="CC0000"/>
                </a:solidFill>
              </a:rPr>
              <a:t>expected monetary value </a:t>
            </a:r>
            <a:r>
              <a:rPr lang="en-US" sz="2000" dirty="0">
                <a:solidFill>
                  <a:srgbClr val="C505BF"/>
                </a:solidFill>
              </a:rPr>
              <a:t>EMV(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r>
              <a:rPr lang="en-US" sz="2000" dirty="0">
                <a:solidFill>
                  <a:srgbClr val="C505BF"/>
                </a:solidFill>
              </a:rPr>
              <a:t>) =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rgbClr val="C505BF"/>
                </a:solidFill>
              </a:rPr>
              <a:t>pX</a:t>
            </a:r>
            <a:r>
              <a:rPr lang="en-US" sz="2000" dirty="0">
                <a:solidFill>
                  <a:srgbClr val="C505BF"/>
                </a:solidFill>
              </a:rPr>
              <a:t> + (1-</a:t>
            </a:r>
            <a:r>
              <a:rPr lang="en-US" sz="2000" i="1" dirty="0">
                <a:solidFill>
                  <a:srgbClr val="C505BF"/>
                </a:solidFill>
              </a:rPr>
              <a:t>p</a:t>
            </a:r>
            <a:r>
              <a:rPr lang="en-US" sz="2000" dirty="0">
                <a:solidFill>
                  <a:srgbClr val="C505BF"/>
                </a:solidFill>
              </a:rPr>
              <a:t>)</a:t>
            </a:r>
            <a:r>
              <a:rPr lang="en-US" sz="2000" i="1" dirty="0">
                <a:solidFill>
                  <a:srgbClr val="C505BF"/>
                </a:solidFill>
              </a:rPr>
              <a:t>Y</a:t>
            </a:r>
          </a:p>
          <a:p>
            <a:pPr lvl="1">
              <a:defRPr/>
            </a:pPr>
            <a:r>
              <a:rPr lang="en-US" sz="2000" dirty="0"/>
              <a:t>The utility is </a:t>
            </a:r>
            <a:r>
              <a:rPr lang="en-US" sz="2000" i="1" dirty="0">
                <a:solidFill>
                  <a:srgbClr val="C505BF"/>
                </a:solidFill>
              </a:rPr>
              <a:t>U</a:t>
            </a:r>
            <a:r>
              <a:rPr lang="en-US" sz="2000" dirty="0">
                <a:solidFill>
                  <a:srgbClr val="C505BF"/>
                </a:solidFill>
              </a:rPr>
              <a:t>(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r>
              <a:rPr lang="en-US" sz="2000" dirty="0">
                <a:solidFill>
                  <a:srgbClr val="C505BF"/>
                </a:solidFill>
              </a:rPr>
              <a:t>) = </a:t>
            </a:r>
            <a:r>
              <a:rPr lang="en-US" sz="2000" i="1" dirty="0" err="1">
                <a:solidFill>
                  <a:srgbClr val="C505BF"/>
                </a:solidFill>
              </a:rPr>
              <a:t>pU</a:t>
            </a:r>
            <a:r>
              <a:rPr lang="en-US" sz="2000" dirty="0">
                <a:solidFill>
                  <a:srgbClr val="C505BF"/>
                </a:solidFill>
              </a:rPr>
              <a:t>($</a:t>
            </a:r>
            <a:r>
              <a:rPr lang="en-US" sz="2000" i="1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C505BF"/>
                </a:solidFill>
              </a:rPr>
              <a:t>) + (1-</a:t>
            </a:r>
            <a:r>
              <a:rPr lang="en-US" sz="2000" i="1" dirty="0">
                <a:solidFill>
                  <a:srgbClr val="C505BF"/>
                </a:solidFill>
              </a:rPr>
              <a:t>p</a:t>
            </a:r>
            <a:r>
              <a:rPr lang="en-US" sz="2000" dirty="0">
                <a:solidFill>
                  <a:srgbClr val="C505BF"/>
                </a:solidFill>
              </a:rPr>
              <a:t>)</a:t>
            </a:r>
            <a:r>
              <a:rPr lang="en-US" sz="2000" i="1" dirty="0">
                <a:solidFill>
                  <a:srgbClr val="C505BF"/>
                </a:solidFill>
              </a:rPr>
              <a:t>U</a:t>
            </a:r>
            <a:r>
              <a:rPr lang="en-US" sz="2000" dirty="0">
                <a:solidFill>
                  <a:srgbClr val="C505BF"/>
                </a:solidFill>
              </a:rPr>
              <a:t>($</a:t>
            </a:r>
            <a:r>
              <a:rPr lang="en-US" sz="2000" i="1" dirty="0">
                <a:solidFill>
                  <a:srgbClr val="C505BF"/>
                </a:solidFill>
              </a:rPr>
              <a:t>Y</a:t>
            </a:r>
            <a:r>
              <a:rPr lang="en-US" sz="2000" dirty="0">
                <a:solidFill>
                  <a:srgbClr val="C505BF"/>
                </a:solidFill>
              </a:rPr>
              <a:t>)</a:t>
            </a:r>
          </a:p>
          <a:p>
            <a:pPr lvl="1">
              <a:defRPr/>
            </a:pPr>
            <a:r>
              <a:rPr lang="en-US" sz="2000" dirty="0"/>
              <a:t>Typically, </a:t>
            </a:r>
            <a:r>
              <a:rPr lang="en-US" sz="2000" i="1" dirty="0">
                <a:solidFill>
                  <a:srgbClr val="C505BF"/>
                </a:solidFill>
              </a:rPr>
              <a:t>U</a:t>
            </a:r>
            <a:r>
              <a:rPr lang="en-US" sz="2000" dirty="0">
                <a:solidFill>
                  <a:srgbClr val="C505BF"/>
                </a:solidFill>
              </a:rPr>
              <a:t>(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r>
              <a:rPr lang="en-US" sz="2000" dirty="0">
                <a:solidFill>
                  <a:srgbClr val="C505BF"/>
                </a:solidFill>
              </a:rPr>
              <a:t>) &lt; </a:t>
            </a:r>
            <a:r>
              <a:rPr lang="en-US" sz="2000" i="1" dirty="0">
                <a:solidFill>
                  <a:srgbClr val="C505BF"/>
                </a:solidFill>
              </a:rPr>
              <a:t>U</a:t>
            </a:r>
            <a:r>
              <a:rPr lang="en-US" sz="2000" dirty="0">
                <a:solidFill>
                  <a:srgbClr val="C505BF"/>
                </a:solidFill>
              </a:rPr>
              <a:t>( EMV(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r>
              <a:rPr lang="en-US" sz="2000" dirty="0">
                <a:solidFill>
                  <a:srgbClr val="C505BF"/>
                </a:solidFill>
              </a:rPr>
              <a:t>) )</a:t>
            </a:r>
          </a:p>
          <a:p>
            <a:pPr lvl="1">
              <a:defRPr/>
            </a:pPr>
            <a:r>
              <a:rPr lang="en-US" sz="2000" dirty="0"/>
              <a:t>In this sense, people are </a:t>
            </a:r>
            <a:r>
              <a:rPr lang="en-US" sz="2000" b="1" i="1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/>
              <a:t>E.g., how much would you pay for a lottery ticket  </a:t>
            </a:r>
            <a:r>
              <a:rPr lang="en-US" sz="2000" dirty="0">
                <a:solidFill>
                  <a:srgbClr val="C505BF"/>
                </a:solidFill>
              </a:rPr>
              <a:t>L=[0.5, $10,000;  0.5, $0]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  <a:p>
            <a:pPr lvl="1">
              <a:defRPr/>
            </a:pPr>
            <a:r>
              <a:rPr lang="en-US" sz="2000" dirty="0">
                <a:solidFill>
                  <a:srgbClr val="000000"/>
                </a:solidFill>
              </a:rPr>
              <a:t>The </a:t>
            </a:r>
            <a:r>
              <a:rPr lang="en-US" sz="2000" b="1" i="1" dirty="0">
                <a:solidFill>
                  <a:srgbClr val="FF0000"/>
                </a:solidFill>
              </a:rPr>
              <a:t>certainty equivalent </a:t>
            </a:r>
            <a:r>
              <a:rPr lang="en-US" sz="2000" dirty="0">
                <a:solidFill>
                  <a:srgbClr val="000000"/>
                </a:solidFill>
              </a:rPr>
              <a:t>of a lottery </a:t>
            </a:r>
            <a:r>
              <a:rPr lang="en-US" sz="2000" dirty="0">
                <a:solidFill>
                  <a:srgbClr val="C505BF"/>
                </a:solidFill>
              </a:rPr>
              <a:t>CE(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r>
              <a:rPr lang="en-US" sz="2000" dirty="0">
                <a:solidFill>
                  <a:srgbClr val="C505BF"/>
                </a:solidFill>
              </a:rPr>
              <a:t>) </a:t>
            </a:r>
            <a:r>
              <a:rPr lang="en-US" sz="2000" dirty="0">
                <a:solidFill>
                  <a:srgbClr val="000000"/>
                </a:solidFill>
              </a:rPr>
              <a:t>is the cash amount such that </a:t>
            </a:r>
            <a:r>
              <a:rPr lang="en-US" sz="2000" dirty="0">
                <a:solidFill>
                  <a:srgbClr val="C505BF"/>
                </a:solidFill>
              </a:rPr>
              <a:t>CE(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r>
              <a:rPr lang="en-US" sz="2000" dirty="0">
                <a:solidFill>
                  <a:srgbClr val="C505BF"/>
                </a:solidFill>
              </a:rPr>
              <a:t>) ~ 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endParaRPr lang="en-US" sz="2000" i="1" dirty="0"/>
          </a:p>
          <a:p>
            <a:pPr lvl="1">
              <a:defRPr/>
            </a:pPr>
            <a:r>
              <a:rPr lang="en-US" sz="2000" dirty="0">
                <a:solidFill>
                  <a:srgbClr val="000000"/>
                </a:solidFill>
              </a:rPr>
              <a:t>The </a:t>
            </a:r>
            <a:r>
              <a:rPr lang="en-US" sz="2000" b="1" i="1" dirty="0">
                <a:solidFill>
                  <a:srgbClr val="FF0000"/>
                </a:solidFill>
              </a:rPr>
              <a:t>insurance premium </a:t>
            </a:r>
            <a:r>
              <a:rPr lang="en-US" sz="2000" dirty="0">
                <a:solidFill>
                  <a:srgbClr val="000000"/>
                </a:solidFill>
              </a:rPr>
              <a:t>is </a:t>
            </a:r>
            <a:r>
              <a:rPr lang="en-US" sz="2000" dirty="0">
                <a:solidFill>
                  <a:srgbClr val="C505BF"/>
                </a:solidFill>
              </a:rPr>
              <a:t>EMV(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r>
              <a:rPr lang="en-US" sz="2000" dirty="0">
                <a:solidFill>
                  <a:srgbClr val="C505BF"/>
                </a:solidFill>
              </a:rPr>
              <a:t>) - CE(</a:t>
            </a:r>
            <a:r>
              <a:rPr lang="en-US" sz="2000" i="1" dirty="0">
                <a:solidFill>
                  <a:srgbClr val="C505BF"/>
                </a:solidFill>
              </a:rPr>
              <a:t>L</a:t>
            </a:r>
            <a:r>
              <a:rPr lang="en-US" sz="2000" dirty="0">
                <a:solidFill>
                  <a:srgbClr val="C505BF"/>
                </a:solidFill>
              </a:rPr>
              <a:t>)</a:t>
            </a:r>
          </a:p>
          <a:p>
            <a:pPr lvl="1">
              <a:defRPr/>
            </a:pPr>
            <a:r>
              <a:rPr lang="en-US" sz="2000" dirty="0">
                <a:solidFill>
                  <a:srgbClr val="000000"/>
                </a:solidFill>
              </a:rPr>
              <a:t>If people were risk-neutral, this would be zero!</a:t>
            </a:r>
          </a:p>
          <a:p>
            <a:pPr lvl="1">
              <a:defRPr/>
            </a:pPr>
            <a:endParaRPr lang="en-US" sz="2000" dirty="0"/>
          </a:p>
        </p:txBody>
      </p:sp>
      <p:pic>
        <p:nvPicPr>
          <p:cNvPr id="2" name="Picture 1" descr="utility-curv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12" y="3962400"/>
            <a:ext cx="5603488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Post-decision Disappointment: the Optimizer’s Curse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97000"/>
            <a:ext cx="6477000" cy="523239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Usually we don’t have direct access to exact utilities, only </a:t>
            </a:r>
            <a:r>
              <a:rPr lang="en-US" sz="2800" b="1" i="1" dirty="0">
                <a:solidFill>
                  <a:srgbClr val="0000FF"/>
                </a:solidFill>
              </a:rPr>
              <a:t>estimates</a:t>
            </a:r>
          </a:p>
          <a:p>
            <a:pPr lvl="1"/>
            <a:r>
              <a:rPr lang="en-US" sz="2400" dirty="0"/>
              <a:t>E.g., you could make one of </a:t>
            </a:r>
            <a:r>
              <a:rPr lang="en-US" sz="2400" i="1" dirty="0">
                <a:solidFill>
                  <a:srgbClr val="C505BF"/>
                </a:solidFill>
              </a:rPr>
              <a:t>k</a:t>
            </a:r>
            <a:r>
              <a:rPr lang="en-US" sz="2400" dirty="0"/>
              <a:t> investments</a:t>
            </a:r>
          </a:p>
          <a:p>
            <a:pPr lvl="1"/>
            <a:r>
              <a:rPr lang="en-US" sz="2400" dirty="0"/>
              <a:t>An unbiased expert assesses their expected net profit </a:t>
            </a:r>
            <a:r>
              <a:rPr lang="en-US" sz="2400" i="1" dirty="0">
                <a:solidFill>
                  <a:srgbClr val="C505BF"/>
                </a:solidFill>
              </a:rPr>
              <a:t>V</a:t>
            </a:r>
            <a:r>
              <a:rPr lang="en-US" sz="3200" baseline="-25000" dirty="0">
                <a:solidFill>
                  <a:srgbClr val="C505BF"/>
                </a:solidFill>
              </a:rPr>
              <a:t>1</a:t>
            </a:r>
            <a:r>
              <a:rPr lang="en-US" sz="2400" dirty="0">
                <a:solidFill>
                  <a:srgbClr val="C505BF"/>
                </a:solidFill>
              </a:rPr>
              <a:t>,…,</a:t>
            </a:r>
            <a:r>
              <a:rPr lang="en-US" sz="2400" i="1" dirty="0" err="1">
                <a:solidFill>
                  <a:srgbClr val="C505BF"/>
                </a:solidFill>
              </a:rPr>
              <a:t>V</a:t>
            </a:r>
            <a:r>
              <a:rPr lang="en-US" sz="3200" i="1" baseline="-25000" dirty="0" err="1">
                <a:solidFill>
                  <a:srgbClr val="C505BF"/>
                </a:solidFill>
              </a:rPr>
              <a:t>k</a:t>
            </a:r>
            <a:endParaRPr lang="en-US" sz="3200" i="1" baseline="-25000" dirty="0">
              <a:solidFill>
                <a:srgbClr val="C505BF"/>
              </a:solidFill>
            </a:endParaRPr>
          </a:p>
          <a:p>
            <a:pPr lvl="1">
              <a:buClr>
                <a:srgbClr val="000000"/>
              </a:buClr>
            </a:pPr>
            <a:r>
              <a:rPr lang="en-US" sz="2400" dirty="0"/>
              <a:t>You choose the best one </a:t>
            </a:r>
            <a:r>
              <a:rPr lang="en-US" sz="2400" i="1" dirty="0">
                <a:solidFill>
                  <a:srgbClr val="C505BF"/>
                </a:solidFill>
              </a:rPr>
              <a:t>V</a:t>
            </a:r>
            <a:r>
              <a:rPr lang="en-US" sz="2400" dirty="0">
                <a:solidFill>
                  <a:srgbClr val="C505BF"/>
                </a:solidFill>
              </a:rPr>
              <a:t>*</a:t>
            </a:r>
            <a:endParaRPr lang="en-US" sz="3200" i="1" baseline="-25000" dirty="0">
              <a:solidFill>
                <a:srgbClr val="C505BF"/>
              </a:solidFill>
            </a:endParaRPr>
          </a:p>
          <a:p>
            <a:pPr lvl="1"/>
            <a:r>
              <a:rPr lang="en-US" sz="2400" dirty="0"/>
              <a:t>With high probability, </a:t>
            </a:r>
            <a:r>
              <a:rPr lang="en-US" sz="2400" b="1" i="1" dirty="0">
                <a:solidFill>
                  <a:srgbClr val="0000FF"/>
                </a:solidFill>
              </a:rPr>
              <a:t>its actual value is considerably less </a:t>
            </a:r>
            <a:r>
              <a:rPr lang="en-US" sz="2400" dirty="0"/>
              <a:t>than </a:t>
            </a:r>
            <a:r>
              <a:rPr lang="en-US" sz="2400" i="1" dirty="0">
                <a:solidFill>
                  <a:srgbClr val="C505BF"/>
                </a:solidFill>
              </a:rPr>
              <a:t>V</a:t>
            </a:r>
            <a:r>
              <a:rPr lang="en-US" sz="2400" dirty="0">
                <a:solidFill>
                  <a:srgbClr val="C505BF"/>
                </a:solidFill>
              </a:rPr>
              <a:t>*</a:t>
            </a:r>
          </a:p>
          <a:p>
            <a:r>
              <a:rPr lang="en-US" sz="2800" dirty="0"/>
              <a:t>This is a serious problem in many areas:</a:t>
            </a:r>
          </a:p>
          <a:p>
            <a:pPr lvl="1"/>
            <a:r>
              <a:rPr lang="en-US" sz="2400" dirty="0"/>
              <a:t>Future performance of mutual funds</a:t>
            </a:r>
          </a:p>
          <a:p>
            <a:pPr lvl="1"/>
            <a:r>
              <a:rPr lang="en-US" sz="2400" dirty="0"/>
              <a:t>Efficacy of drugs measured by trials</a:t>
            </a:r>
          </a:p>
          <a:p>
            <a:pPr lvl="1"/>
            <a:r>
              <a:rPr lang="en-US" sz="2400" dirty="0"/>
              <a:t>Statistical significance in scientific papers</a:t>
            </a:r>
          </a:p>
          <a:p>
            <a:pPr lvl="1"/>
            <a:r>
              <a:rPr lang="en-US" sz="2400" dirty="0"/>
              <a:t>Winning an auction</a:t>
            </a:r>
          </a:p>
        </p:txBody>
      </p:sp>
      <p:pic>
        <p:nvPicPr>
          <p:cNvPr id="4" name="Picture 3" descr="curse-gaussia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2895600"/>
            <a:ext cx="5650923" cy="396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0" y="1905000"/>
            <a:ext cx="294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true net profit is 0</a:t>
            </a:r>
          </a:p>
          <a:p>
            <a:r>
              <a:rPr lang="en-US" dirty="0"/>
              <a:t>and estimate ~ N(0,1);</a:t>
            </a:r>
          </a:p>
          <a:p>
            <a:r>
              <a:rPr lang="en-US" dirty="0"/>
              <a:t>Max of k estimates:</a:t>
            </a:r>
          </a:p>
        </p:txBody>
      </p:sp>
    </p:spTree>
    <p:extLst>
      <p:ext uri="{BB962C8B-B14F-4D97-AF65-F5344CB8AC3E}">
        <p14:creationId xmlns:p14="http://schemas.microsoft.com/office/powerpoint/2010/main" val="13380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prize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371600"/>
            <a:ext cx="87630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b="1" i="1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ea typeface="ＭＳ Ｐゴシック" pitchFamily="34" charset="-128"/>
              </a:rPr>
              <a:t>    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[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a</a:t>
            </a:r>
            <a:r>
              <a:rPr lang="en-US" sz="2800" baseline="-25000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1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</a:t>
            </a:r>
            <a:r>
              <a:rPr lang="en-US" sz="2800" i="1" dirty="0">
                <a:solidFill>
                  <a:srgbClr val="FF0000"/>
                </a:solidFill>
                <a:ea typeface="ＭＳ Ｐゴシック" pitchFamily="34" charset="-128"/>
                <a:cs typeface="Calibri" panose="020F0502020204030204" pitchFamily="34" charset="0"/>
              </a:rPr>
              <a:t> 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a</a:t>
            </a:r>
            <a:r>
              <a:rPr lang="en-US" sz="2800" baseline="-25000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 …] &gt; [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b</a:t>
            </a:r>
            <a:r>
              <a:rPr lang="en-US" sz="2800" baseline="-25000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1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</a:t>
            </a:r>
            <a:r>
              <a:rPr lang="en-US" sz="2800" i="1" dirty="0">
                <a:solidFill>
                  <a:srgbClr val="FF0000"/>
                </a:solidFill>
                <a:ea typeface="ＭＳ Ｐゴシック" pitchFamily="34" charset="-128"/>
                <a:cs typeface="Calibri" panose="020F0502020204030204" pitchFamily="34" charset="0"/>
              </a:rPr>
              <a:t> 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b</a:t>
            </a:r>
            <a:r>
              <a:rPr lang="en-US" sz="2800" baseline="-25000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 …] </a:t>
            </a:r>
            <a:r>
              <a:rPr lang="en-US" sz="2800" dirty="0">
                <a:cs typeface="Calibri" panose="020F0502020204030204" pitchFamily="34" charset="0"/>
                <a:sym typeface="Symbol"/>
              </a:rPr>
              <a:t></a:t>
            </a:r>
            <a:r>
              <a:rPr lang="en-US" sz="2800" dirty="0"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[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c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 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a</a:t>
            </a:r>
            <a:r>
              <a:rPr lang="en-US" sz="2800" baseline="-25000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1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</a:t>
            </a:r>
            <a:r>
              <a:rPr lang="en-US" sz="2800" i="1" dirty="0">
                <a:solidFill>
                  <a:srgbClr val="FF0000"/>
                </a:solidFill>
                <a:ea typeface="ＭＳ Ｐゴシック" pitchFamily="34" charset="-128"/>
                <a:cs typeface="Calibri" panose="020F0502020204030204" pitchFamily="34" charset="0"/>
              </a:rPr>
              <a:t> 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a</a:t>
            </a:r>
            <a:r>
              <a:rPr lang="en-US" sz="2800" baseline="-25000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 …] &gt; [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c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 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b</a:t>
            </a:r>
            <a:r>
              <a:rPr lang="en-US" sz="2800" baseline="-25000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1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</a:t>
            </a:r>
            <a:r>
              <a:rPr lang="en-US" sz="2800" i="1" dirty="0">
                <a:solidFill>
                  <a:srgbClr val="FF0000"/>
                </a:solidFill>
                <a:ea typeface="ＭＳ Ｐゴシック" pitchFamily="34" charset="-128"/>
                <a:cs typeface="Calibri" panose="020F0502020204030204" pitchFamily="34" charset="0"/>
              </a:rPr>
              <a:t> </a:t>
            </a:r>
            <a:r>
              <a:rPr lang="en-US" sz="2800" i="1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b</a:t>
            </a:r>
            <a:r>
              <a:rPr lang="en-US" sz="2800" baseline="-25000" dirty="0">
                <a:solidFill>
                  <a:srgbClr val="00B050"/>
                </a:solidFill>
                <a:ea typeface="ＭＳ Ｐゴシック" pitchFamily="34" charset="-128"/>
                <a:cs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  <a:cs typeface="Calibri" panose="020F0502020204030204" pitchFamily="34" charset="0"/>
              </a:rPr>
              <a:t>, …] </a:t>
            </a:r>
            <a:endParaRPr lang="en-US" sz="2800" dirty="0">
              <a:ea typeface="ＭＳ Ｐゴシック" pitchFamily="34" charset="-128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ea typeface="ＭＳ Ｐゴシック" pitchFamily="34" charset="-128"/>
              </a:rPr>
              <a:t>    then there is only one way to define utilities:</a:t>
            </a:r>
          </a:p>
          <a:p>
            <a:pPr marL="457176" lvl="1" indent="0">
              <a:lnSpc>
                <a:spcPct val="90000"/>
              </a:lnSpc>
              <a:buNone/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Additive discounted utility</a:t>
            </a:r>
            <a:r>
              <a:rPr lang="en-US" dirty="0">
                <a:ea typeface="ＭＳ Ｐゴシック" pitchFamily="34" charset="-128"/>
              </a:rPr>
              <a:t>: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         U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([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,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 r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,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 r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,…]) =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+ γ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+ γ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+ …    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   </a:t>
            </a:r>
            <a:r>
              <a:rPr lang="en-US" dirty="0">
                <a:ea typeface="ＭＳ Ｐゴシック" pitchFamily="34" charset="-128"/>
              </a:rPr>
              <a:t>where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</a:t>
            </a:r>
            <a:r>
              <a:rPr lang="en-US" dirty="0">
                <a:solidFill>
                  <a:srgbClr val="CC00CC"/>
                </a:solidFill>
              </a:rPr>
              <a:t> [0,1]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 </a:t>
            </a:r>
            <a:r>
              <a:rPr lang="en-US" dirty="0">
                <a:ea typeface="ＭＳ Ｐゴシック" pitchFamily="34" charset="-128"/>
              </a:rPr>
              <a:t>is the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discount factor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Invariance for sequences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371600"/>
            <a:ext cx="118110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Invariance for utilities (reminder):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ea typeface="ＭＳ Ｐゴシック" pitchFamily="34" charset="-128"/>
              </a:rPr>
              <a:t>    </a:t>
            </a:r>
            <a:r>
              <a:rPr lang="en-US" sz="2800" dirty="0"/>
              <a:t>Optimal policy invariant under </a:t>
            </a:r>
            <a:r>
              <a:rPr lang="en-US" sz="2800" dirty="0">
                <a:solidFill>
                  <a:srgbClr val="002060"/>
                </a:solidFill>
              </a:rPr>
              <a:t>positive affine transformation </a:t>
            </a:r>
            <a:r>
              <a:rPr lang="en-US" sz="2800" i="1" dirty="0">
                <a:solidFill>
                  <a:srgbClr val="C505BF"/>
                </a:solidFill>
              </a:rPr>
              <a:t>U</a:t>
            </a:r>
            <a:r>
              <a:rPr lang="en-US" sz="2800" dirty="0">
                <a:solidFill>
                  <a:srgbClr val="C505BF"/>
                </a:solidFill>
              </a:rPr>
              <a:t>’ = </a:t>
            </a:r>
            <a:r>
              <a:rPr lang="en-US" sz="2800" i="1" dirty="0" err="1">
                <a:solidFill>
                  <a:srgbClr val="C505BF"/>
                </a:solidFill>
              </a:rPr>
              <a:t>aU</a:t>
            </a:r>
            <a:r>
              <a:rPr lang="en-US" sz="2800" dirty="0" err="1">
                <a:solidFill>
                  <a:srgbClr val="C505BF"/>
                </a:solidFill>
              </a:rPr>
              <a:t>+</a:t>
            </a:r>
            <a:r>
              <a:rPr lang="en-US" sz="2800" i="1" dirty="0" err="1">
                <a:solidFill>
                  <a:srgbClr val="C505BF"/>
                </a:solidFill>
              </a:rPr>
              <a:t>b</a:t>
            </a:r>
            <a:r>
              <a:rPr lang="en-US" sz="2800" dirty="0">
                <a:solidFill>
                  <a:srgbClr val="C505BF"/>
                </a:solidFill>
              </a:rPr>
              <a:t>, </a:t>
            </a:r>
            <a:r>
              <a:rPr lang="en-US" sz="2800" i="1" dirty="0">
                <a:solidFill>
                  <a:srgbClr val="C505BF"/>
                </a:solidFill>
              </a:rPr>
              <a:t>a</a:t>
            </a:r>
            <a:r>
              <a:rPr lang="en-US" sz="2800" dirty="0">
                <a:solidFill>
                  <a:srgbClr val="C505BF"/>
                </a:solidFill>
              </a:rPr>
              <a:t>&gt;0</a:t>
            </a:r>
          </a:p>
          <a:p>
            <a:pPr marL="457176" lvl="1" indent="0">
              <a:lnSpc>
                <a:spcPct val="90000"/>
              </a:lnSpc>
              <a:buNone/>
            </a:pPr>
            <a:endParaRPr lang="en-US" sz="12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Invariance for rewards: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    Optimal policy is also invariant under potential transformation:</a:t>
            </a:r>
            <a:endParaRPr lang="en-US" sz="2800" dirty="0">
              <a:ea typeface="ＭＳ Ｐゴシック" pitchFamily="34" charset="-128"/>
            </a:endParaRPr>
          </a:p>
          <a:p>
            <a:pPr marL="457176" lvl="1" indent="0">
              <a:lnSpc>
                <a:spcPct val="90000"/>
              </a:lnSpc>
              <a:buNone/>
            </a:pP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         R’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s,a,s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’) =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s,a,s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’) +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dirty="0">
                <a:solidFill>
                  <a:srgbClr val="C505BF"/>
                </a:solidFill>
                <a:effectLst/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(s’)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- </a:t>
            </a:r>
            <a:r>
              <a:rPr lang="en-US" dirty="0">
                <a:solidFill>
                  <a:srgbClr val="C505BF"/>
                </a:solidFill>
                <a:effectLst/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(s)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   </a:t>
            </a:r>
            <a:r>
              <a:rPr lang="en-US" dirty="0">
                <a:ea typeface="ＭＳ Ｐゴシック" pitchFamily="34" charset="-128"/>
              </a:rPr>
              <a:t>where </a:t>
            </a:r>
            <a:r>
              <a:rPr lang="en-US" dirty="0">
                <a:solidFill>
                  <a:srgbClr val="C505BF"/>
                </a:solidFill>
                <a:effectLst/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 </a:t>
            </a:r>
            <a:r>
              <a:rPr lang="en-US" dirty="0">
                <a:ea typeface="ＭＳ Ｐゴシック" pitchFamily="34" charset="-128"/>
              </a:rPr>
              <a:t>is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any function of state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These </a:t>
            </a:r>
            <a:r>
              <a:rPr lang="en-US" sz="2800" b="1" i="1" dirty="0">
                <a:solidFill>
                  <a:srgbClr val="FF0000"/>
                </a:solidFill>
                <a:ea typeface="ＭＳ Ｐゴシック" pitchFamily="34" charset="-128"/>
              </a:rPr>
              <a:t>shaping rewards</a:t>
            </a:r>
            <a:r>
              <a:rPr lang="en-US" sz="2800" dirty="0">
                <a:ea typeface="ＭＳ Ｐゴシック" pitchFamily="34" charset="-128"/>
              </a:rPr>
              <a:t> can massively speed up RL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Soccer example: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s,a,s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’) = +3 </a:t>
            </a:r>
            <a:r>
              <a:rPr lang="en-US" sz="2800" dirty="0">
                <a:ea typeface="ＭＳ Ｐゴシック" pitchFamily="34" charset="-128"/>
              </a:rPr>
              <a:t>for a win,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+1 </a:t>
            </a:r>
            <a:r>
              <a:rPr lang="en-US" sz="2800" dirty="0">
                <a:ea typeface="ＭＳ Ｐゴシック" pitchFamily="34" charset="-128"/>
              </a:rPr>
              <a:t>for a draw,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0 </a:t>
            </a:r>
            <a:r>
              <a:rPr lang="en-US" sz="2800" dirty="0">
                <a:ea typeface="ＭＳ Ｐゴシック" pitchFamily="34" charset="-128"/>
              </a:rPr>
              <a:t>for a loss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 	</a:t>
            </a:r>
            <a:r>
              <a:rPr lang="en-US" sz="2800" dirty="0">
                <a:solidFill>
                  <a:srgbClr val="C505BF"/>
                </a:solidFill>
                <a:effectLst/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(s)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= (100 * goal difference) + (distance to goal / D) + 0.1(possession)</a:t>
            </a:r>
            <a:endParaRPr lang="en-US" sz="2800" dirty="0">
              <a:ea typeface="ＭＳ Ｐゴシック" pitchFamily="34" charset="-128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b="1" i="1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1496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7085861" cy="5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5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5335588" y="41703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4724400" y="3581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4724400" y="5334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 pitchFamily="34" charset="0"/>
                <a:cs typeface="Calibri" pitchFamily="34" charset="0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4800600" y="20986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7010400" y="28606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5957888" y="23653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5961063" y="31273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2071456" cy="121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3505200"/>
            <a:ext cx="1923112" cy="1083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8676"/>
            <a:ext cx="2057400" cy="1149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52600"/>
            <a:ext cx="4717564" cy="31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1000" y="3692525"/>
            <a:ext cx="1222375" cy="2327275"/>
            <a:chOff x="7543800" y="3886200"/>
            <a:chExt cx="1222375" cy="2327275"/>
          </a:xfrm>
        </p:grpSpPr>
        <p:cxnSp>
          <p:nvCxnSpPr>
            <p:cNvPr id="17411" name="AutoShape 4"/>
            <p:cNvCxnSpPr>
              <a:cxnSpLocks noChangeShapeType="1"/>
              <a:stCxn id="17412" idx="4"/>
              <a:endCxn id="17413" idx="0"/>
            </p:cNvCxnSpPr>
            <p:nvPr/>
          </p:nvCxnSpPr>
          <p:spPr bwMode="auto">
            <a:xfrm>
              <a:off x="8154988" y="4475163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7412" name="Oval 5"/>
            <p:cNvSpPr>
              <a:spLocks noChangeArrowheads="1"/>
            </p:cNvSpPr>
            <p:nvPr/>
          </p:nvSpPr>
          <p:spPr bwMode="auto">
            <a:xfrm>
              <a:off x="7543800" y="3886200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17413" name="Oval 6"/>
            <p:cNvSpPr>
              <a:spLocks noChangeArrowheads="1"/>
            </p:cNvSpPr>
            <p:nvPr/>
          </p:nvSpPr>
          <p:spPr bwMode="auto">
            <a:xfrm>
              <a:off x="7543800" y="5638800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</p:txBody>
        </p:sp>
      </p:grp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8077200" y="22098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10287000" y="29718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9234488" y="24765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9237663" y="32385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3238" y="25146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57200" y="32766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600200"/>
            <a:ext cx="7240588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Decision network = Bayes net + Actions + Utilities</a:t>
            </a: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FF0000"/>
                </a:solidFill>
                <a:latin typeface="Calibri"/>
                <a:cs typeface="Calibri"/>
              </a:rPr>
              <a:t>Action nodes </a:t>
            </a:r>
            <a:r>
              <a:rPr lang="en-US" sz="2000" dirty="0">
                <a:latin typeface="Calibri"/>
                <a:cs typeface="Calibri"/>
              </a:rPr>
              <a:t>(rectangles, cannot have parents, will have value fixed by algorithm)</a:t>
            </a: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FF0000"/>
                </a:solidFill>
                <a:latin typeface="Calibri"/>
                <a:cs typeface="Calibri"/>
              </a:rPr>
              <a:t>Utility nodes </a:t>
            </a:r>
            <a:r>
              <a:rPr lang="en-US" sz="2000" dirty="0">
                <a:latin typeface="Calibri"/>
                <a:cs typeface="Calibri"/>
              </a:rPr>
              <a:t>(diamond, depends on action and chance nodes)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Decision algorithm: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Fix evidence </a:t>
            </a:r>
            <a:r>
              <a:rPr lang="en-US" sz="2400" b="1" i="1" dirty="0">
                <a:solidFill>
                  <a:srgbClr val="C505BF"/>
                </a:solidFill>
                <a:latin typeface="Calibri"/>
                <a:cs typeface="Calibri"/>
              </a:rPr>
              <a:t>e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each possible action </a:t>
            </a:r>
            <a:r>
              <a:rPr lang="en-US" sz="2400" i="1" dirty="0">
                <a:solidFill>
                  <a:srgbClr val="C505BF"/>
                </a:solidFill>
                <a:latin typeface="Calibri"/>
                <a:cs typeface="Calibri"/>
              </a:rPr>
              <a:t>a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Fix action node to </a:t>
            </a:r>
            <a:r>
              <a:rPr lang="en-US" sz="2000" i="1" dirty="0">
                <a:solidFill>
                  <a:srgbClr val="C505BF"/>
                </a:solidFill>
                <a:latin typeface="Calibri"/>
                <a:cs typeface="Calibri"/>
              </a:rPr>
              <a:t>a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Compute posterior </a:t>
            </a:r>
            <a:r>
              <a:rPr lang="en-US" sz="2000" i="1" dirty="0">
                <a:solidFill>
                  <a:srgbClr val="C505BF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rgbClr val="C505BF"/>
                </a:solidFill>
                <a:latin typeface="Calibri"/>
                <a:cs typeface="Calibri"/>
              </a:rPr>
              <a:t>(</a:t>
            </a:r>
            <a:r>
              <a:rPr lang="en-US" sz="2000" b="1" i="1" dirty="0" err="1">
                <a:solidFill>
                  <a:srgbClr val="C505BF"/>
                </a:solidFill>
                <a:latin typeface="Calibri"/>
                <a:cs typeface="Calibri"/>
              </a:rPr>
              <a:t>W</a:t>
            </a:r>
            <a:r>
              <a:rPr lang="en-US" sz="2000" dirty="0" err="1">
                <a:solidFill>
                  <a:srgbClr val="C505BF"/>
                </a:solidFill>
                <a:latin typeface="Calibri"/>
                <a:cs typeface="Calibri"/>
              </a:rPr>
              <a:t>|</a:t>
            </a:r>
            <a:r>
              <a:rPr lang="en-US" sz="2000" b="1" i="1" dirty="0" err="1">
                <a:solidFill>
                  <a:srgbClr val="C505BF"/>
                </a:solidFill>
                <a:latin typeface="Calibri"/>
                <a:cs typeface="Calibri"/>
              </a:rPr>
              <a:t>e</a:t>
            </a:r>
            <a:r>
              <a:rPr lang="en-US" sz="2000" i="1" dirty="0" err="1">
                <a:solidFill>
                  <a:srgbClr val="C505BF"/>
                </a:solidFill>
                <a:latin typeface="Calibri"/>
                <a:cs typeface="Calibri"/>
              </a:rPr>
              <a:t>,a</a:t>
            </a:r>
            <a:r>
              <a:rPr lang="en-US" sz="2000" dirty="0">
                <a:solidFill>
                  <a:srgbClr val="C505BF"/>
                </a:solidFill>
                <a:latin typeface="Calibri"/>
                <a:cs typeface="Calibri"/>
              </a:rPr>
              <a:t>)</a:t>
            </a:r>
            <a:r>
              <a:rPr lang="en-US" sz="2000" dirty="0">
                <a:latin typeface="Calibri"/>
                <a:cs typeface="Calibri"/>
              </a:rPr>
              <a:t> for parents </a:t>
            </a:r>
            <a:r>
              <a:rPr lang="en-US" sz="2000" b="1" i="1" dirty="0">
                <a:solidFill>
                  <a:srgbClr val="C505BF"/>
                </a:solidFill>
                <a:latin typeface="Calibri"/>
                <a:cs typeface="Calibri"/>
              </a:rPr>
              <a:t>W</a:t>
            </a:r>
            <a:r>
              <a:rPr lang="en-US" sz="2000" dirty="0">
                <a:latin typeface="Calibri"/>
                <a:cs typeface="Calibri"/>
              </a:rPr>
              <a:t> of </a:t>
            </a:r>
            <a:r>
              <a:rPr lang="en-US" sz="2000" i="1" dirty="0">
                <a:solidFill>
                  <a:srgbClr val="C505BF"/>
                </a:solidFill>
                <a:latin typeface="Calibri"/>
                <a:cs typeface="Calibri"/>
              </a:rPr>
              <a:t>U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Compute expected utility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000" b="1" i="1" baseline="-25000" dirty="0">
                <a:solidFill>
                  <a:srgbClr val="CC00CC"/>
                </a:solidFill>
                <a:sym typeface="Symbol"/>
              </a:rPr>
              <a:t>w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b="1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sz="2000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sz="2000" b="1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0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000" i="1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U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 err="1">
                <a:solidFill>
                  <a:srgbClr val="CC00CC"/>
                </a:solidFill>
                <a:sym typeface="Symbol"/>
              </a:rPr>
              <a:t>a,</a:t>
            </a:r>
            <a:r>
              <a:rPr lang="en-US" sz="2000" b="1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</a:t>
            </a:r>
            <a:endParaRPr lang="en-US" sz="2000" dirty="0">
              <a:sym typeface="Symbol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ym typeface="Symbol"/>
              </a:rPr>
              <a:t>Return action with highest expected utility</a:t>
            </a:r>
            <a:endParaRPr lang="en-US" sz="2400" dirty="0"/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800600" y="4114800"/>
            <a:ext cx="2667000" cy="685800"/>
          </a:xfrm>
          <a:prstGeom prst="wedgeRoundRectCallout">
            <a:avLst>
              <a:gd name="adj1" fmla="val -61309"/>
              <a:gd name="adj2" fmla="val 147685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Bayes net inference!</a:t>
            </a:r>
          </a:p>
        </p:txBody>
      </p:sp>
    </p:spTree>
    <p:extLst>
      <p:ext uri="{BB962C8B-B14F-4D97-AF65-F5344CB8AC3E}">
        <p14:creationId xmlns:p14="http://schemas.microsoft.com/office/powerpoint/2010/main" val="427083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9829800" y="3291666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381000" y="1269999"/>
            <a:ext cx="7240588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Decision algorithm: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Fix evidence </a:t>
            </a:r>
            <a:r>
              <a:rPr lang="en-US" sz="2000" b="1" i="1" dirty="0">
                <a:solidFill>
                  <a:srgbClr val="C505BF"/>
                </a:solidFill>
                <a:latin typeface="Calibri"/>
                <a:cs typeface="Calibri"/>
              </a:rPr>
              <a:t>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 each possible action </a:t>
            </a:r>
            <a:r>
              <a:rPr lang="en-US" sz="2000" i="1" dirty="0">
                <a:solidFill>
                  <a:srgbClr val="C505BF"/>
                </a:solidFill>
                <a:latin typeface="Calibri"/>
                <a:cs typeface="Calibri"/>
              </a:rPr>
              <a:t>a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Fix action node to </a:t>
            </a:r>
            <a:r>
              <a:rPr lang="en-US" sz="1800" i="1" dirty="0">
                <a:solidFill>
                  <a:srgbClr val="C505BF"/>
                </a:solidFill>
                <a:latin typeface="Calibri"/>
                <a:cs typeface="Calibri"/>
              </a:rPr>
              <a:t>a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Compute posterior </a:t>
            </a:r>
            <a:r>
              <a:rPr lang="en-US" sz="1800" i="1" dirty="0">
                <a:solidFill>
                  <a:srgbClr val="C505BF"/>
                </a:solidFill>
                <a:latin typeface="Calibri"/>
                <a:cs typeface="Calibri"/>
              </a:rPr>
              <a:t>P</a:t>
            </a:r>
            <a:r>
              <a:rPr lang="en-US" sz="1800" dirty="0">
                <a:solidFill>
                  <a:srgbClr val="C505BF"/>
                </a:solidFill>
                <a:latin typeface="Calibri"/>
                <a:cs typeface="Calibri"/>
              </a:rPr>
              <a:t>(</a:t>
            </a:r>
            <a:r>
              <a:rPr lang="en-US" sz="1800" b="1" i="1" dirty="0" err="1">
                <a:solidFill>
                  <a:srgbClr val="C505BF"/>
                </a:solidFill>
                <a:latin typeface="Calibri"/>
                <a:cs typeface="Calibri"/>
              </a:rPr>
              <a:t>W</a:t>
            </a:r>
            <a:r>
              <a:rPr lang="en-US" sz="1800" dirty="0" err="1">
                <a:solidFill>
                  <a:srgbClr val="C505BF"/>
                </a:solidFill>
                <a:latin typeface="Calibri"/>
                <a:cs typeface="Calibri"/>
              </a:rPr>
              <a:t>|</a:t>
            </a:r>
            <a:r>
              <a:rPr lang="en-US" sz="1800" b="1" i="1" dirty="0" err="1">
                <a:solidFill>
                  <a:srgbClr val="C505BF"/>
                </a:solidFill>
                <a:latin typeface="Calibri"/>
                <a:cs typeface="Calibri"/>
              </a:rPr>
              <a:t>e</a:t>
            </a:r>
            <a:r>
              <a:rPr lang="en-US" sz="1800" i="1" dirty="0" err="1">
                <a:solidFill>
                  <a:srgbClr val="C505BF"/>
                </a:solidFill>
                <a:latin typeface="Calibri"/>
                <a:cs typeface="Calibri"/>
              </a:rPr>
              <a:t>,a</a:t>
            </a:r>
            <a:r>
              <a:rPr lang="en-US" sz="1800" dirty="0">
                <a:solidFill>
                  <a:srgbClr val="C505BF"/>
                </a:solidFill>
                <a:latin typeface="Calibri"/>
                <a:cs typeface="Calibri"/>
              </a:rPr>
              <a:t>)</a:t>
            </a:r>
            <a:r>
              <a:rPr lang="en-US" sz="1800" dirty="0">
                <a:latin typeface="Calibri"/>
                <a:cs typeface="Calibri"/>
              </a:rPr>
              <a:t> for parents </a:t>
            </a:r>
            <a:r>
              <a:rPr lang="en-US" sz="1800" b="1" i="1" dirty="0">
                <a:solidFill>
                  <a:srgbClr val="C505BF"/>
                </a:solidFill>
                <a:latin typeface="Calibri"/>
                <a:cs typeface="Calibri"/>
              </a:rPr>
              <a:t>W</a:t>
            </a:r>
            <a:r>
              <a:rPr lang="en-US" sz="1800" dirty="0">
                <a:latin typeface="Calibri"/>
                <a:cs typeface="Calibri"/>
              </a:rPr>
              <a:t> of </a:t>
            </a:r>
            <a:r>
              <a:rPr lang="en-US" sz="1800" i="1" dirty="0">
                <a:solidFill>
                  <a:srgbClr val="C505BF"/>
                </a:solidFill>
                <a:latin typeface="Calibri"/>
                <a:cs typeface="Calibri"/>
              </a:rPr>
              <a:t>U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Compute expected utility of action </a:t>
            </a:r>
            <a:r>
              <a:rPr lang="en-US" sz="1800" i="1" dirty="0">
                <a:solidFill>
                  <a:srgbClr val="C505BF"/>
                </a:solidFill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: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1800" b="1" i="1" baseline="-25000" dirty="0">
                <a:solidFill>
                  <a:srgbClr val="CC00CC"/>
                </a:solidFill>
                <a:sym typeface="Symbol"/>
              </a:rPr>
              <a:t>w</a:t>
            </a:r>
            <a:r>
              <a:rPr lang="en-US" sz="18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1800" b="1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sz="1800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sz="1800" b="1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1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1800" i="1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1800" i="1" dirty="0">
                <a:solidFill>
                  <a:srgbClr val="CC00CC"/>
                </a:solidFill>
                <a:sym typeface="Symbol"/>
              </a:rPr>
              <a:t>U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1800" i="1" dirty="0" err="1">
                <a:solidFill>
                  <a:srgbClr val="CC00CC"/>
                </a:solidFill>
                <a:sym typeface="Symbol"/>
              </a:rPr>
              <a:t>a,</a:t>
            </a:r>
            <a:r>
              <a:rPr lang="en-US" sz="1800" b="1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)</a:t>
            </a:r>
            <a:endParaRPr lang="en-US" sz="1800" dirty="0">
              <a:sym typeface="Symbol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sym typeface="Symbol"/>
              </a:rPr>
              <a:t>Return action with highest expected utility</a:t>
            </a:r>
            <a:endParaRPr lang="en-US" sz="2000" dirty="0"/>
          </a:p>
          <a:p>
            <a:pPr lvl="2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Example: Take an umbrella?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8154988" y="4601354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7543800" y="4012391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7543800" y="5764991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7620000" y="2224866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8763000" y="2491566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8780463" y="3558366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380"/>
              </p:ext>
            </p:extLst>
          </p:nvPr>
        </p:nvGraphicFramePr>
        <p:xfrm>
          <a:off x="9601200" y="1325608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000865"/>
              </p:ext>
            </p:extLst>
          </p:nvPr>
        </p:nvGraphicFramePr>
        <p:xfrm>
          <a:off x="5735432" y="4612153"/>
          <a:ext cx="2057400" cy="100632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79" name="Text Box 83"/>
          <p:cNvSpPr txBox="1">
            <a:spLocks noChangeArrowheads="1"/>
          </p:cNvSpPr>
          <p:nvPr/>
        </p:nvSpPr>
        <p:spPr bwMode="auto">
          <a:xfrm>
            <a:off x="457200" y="3671887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2580" name="Text Box 84"/>
          <p:cNvSpPr txBox="1">
            <a:spLocks noChangeArrowheads="1"/>
          </p:cNvSpPr>
          <p:nvPr/>
        </p:nvSpPr>
        <p:spPr bwMode="auto">
          <a:xfrm>
            <a:off x="457200" y="4967287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take</a:t>
            </a:r>
          </a:p>
        </p:txBody>
      </p:sp>
      <p:sp>
        <p:nvSpPr>
          <p:cNvPr id="22583" name="Text Box 89"/>
          <p:cNvSpPr txBox="1">
            <a:spLocks noChangeArrowheads="1"/>
          </p:cNvSpPr>
          <p:nvPr/>
        </p:nvSpPr>
        <p:spPr bwMode="auto">
          <a:xfrm>
            <a:off x="457200" y="6262687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take!</a:t>
            </a:r>
          </a:p>
        </p:txBody>
      </p:sp>
      <p:graphicFrame>
        <p:nvGraphicFramePr>
          <p:cNvPr id="23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690"/>
              </p:ext>
            </p:extLst>
          </p:nvPr>
        </p:nvGraphicFramePr>
        <p:xfrm>
          <a:off x="6477794" y="3520392"/>
          <a:ext cx="990600" cy="518208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1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07854"/>
              </p:ext>
            </p:extLst>
          </p:nvPr>
        </p:nvGraphicFramePr>
        <p:xfrm>
          <a:off x="5885978" y="5862303"/>
          <a:ext cx="1524000" cy="823134"/>
        </p:xfrm>
        <a:graphic>
          <a:graphicData uri="http://schemas.openxmlformats.org/drawingml/2006/table">
            <a:tbl>
              <a:tblPr/>
              <a:tblGrid>
                <a:gridCol w="564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P(F=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bad|W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0.17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0.77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4052887"/>
            <a:ext cx="48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05BF"/>
                </a:solidFill>
              </a:rPr>
              <a:t>EU(</a:t>
            </a:r>
            <a:r>
              <a:rPr lang="en-US" dirty="0" err="1">
                <a:solidFill>
                  <a:srgbClr val="C505BF"/>
                </a:solidFill>
              </a:rPr>
              <a:t>leave|</a:t>
            </a:r>
            <a:r>
              <a:rPr lang="en-US" i="1" dirty="0" err="1">
                <a:solidFill>
                  <a:srgbClr val="C505BF"/>
                </a:solidFill>
              </a:rPr>
              <a:t>F</a:t>
            </a:r>
            <a:r>
              <a:rPr lang="en-US" dirty="0">
                <a:solidFill>
                  <a:srgbClr val="C505BF"/>
                </a:solidFill>
              </a:rPr>
              <a:t>=bad)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w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F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sym typeface="Symbol"/>
              </a:rPr>
              <a:t>bad)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U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leave,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8200" y="4521755"/>
            <a:ext cx="306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05BF"/>
                </a:solidFill>
              </a:rPr>
              <a:t>    = </a:t>
            </a:r>
            <a:r>
              <a:rPr lang="en-US" dirty="0">
                <a:solidFill>
                  <a:srgbClr val="FF0000"/>
                </a:solidFill>
              </a:rPr>
              <a:t>0.34</a:t>
            </a:r>
            <a:r>
              <a:rPr lang="en-US" dirty="0">
                <a:solidFill>
                  <a:srgbClr val="C505BF"/>
                </a:solidFill>
              </a:rPr>
              <a:t>x</a:t>
            </a:r>
            <a:r>
              <a:rPr lang="en-US" dirty="0">
                <a:solidFill>
                  <a:srgbClr val="0000FF"/>
                </a:solidFill>
              </a:rPr>
              <a:t>100</a:t>
            </a:r>
            <a:r>
              <a:rPr lang="en-US" dirty="0">
                <a:solidFill>
                  <a:srgbClr val="C505BF"/>
                </a:solidFill>
              </a:rPr>
              <a:t> + </a:t>
            </a:r>
            <a:r>
              <a:rPr lang="en-US" dirty="0">
                <a:solidFill>
                  <a:srgbClr val="FF0000"/>
                </a:solidFill>
              </a:rPr>
              <a:t>0.66</a:t>
            </a:r>
            <a:r>
              <a:rPr lang="en-US" dirty="0">
                <a:solidFill>
                  <a:srgbClr val="C505BF"/>
                </a:solidFill>
              </a:rPr>
              <a:t>x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>
                <a:solidFill>
                  <a:srgbClr val="C505BF"/>
                </a:solidFill>
              </a:rPr>
              <a:t> = </a:t>
            </a:r>
            <a:r>
              <a:rPr lang="en-US" dirty="0">
                <a:solidFill>
                  <a:srgbClr val="0000FF"/>
                </a:solidFill>
              </a:rPr>
              <a:t>34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5348287"/>
            <a:ext cx="4666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05BF"/>
                </a:solidFill>
              </a:rPr>
              <a:t>EU(</a:t>
            </a:r>
            <a:r>
              <a:rPr lang="en-US" dirty="0" err="1">
                <a:solidFill>
                  <a:srgbClr val="C505BF"/>
                </a:solidFill>
              </a:rPr>
              <a:t>take|</a:t>
            </a:r>
            <a:r>
              <a:rPr lang="en-US" i="1" dirty="0" err="1">
                <a:solidFill>
                  <a:srgbClr val="C505BF"/>
                </a:solidFill>
              </a:rPr>
              <a:t>F</a:t>
            </a:r>
            <a:r>
              <a:rPr lang="en-US" dirty="0">
                <a:solidFill>
                  <a:srgbClr val="C505BF"/>
                </a:solidFill>
              </a:rPr>
              <a:t>=bad)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w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F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sym typeface="Symbol"/>
              </a:rPr>
              <a:t>bad)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U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take,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38200" y="5817155"/>
            <a:ext cx="306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05BF"/>
                </a:solidFill>
              </a:rPr>
              <a:t>    = </a:t>
            </a:r>
            <a:r>
              <a:rPr lang="en-US" dirty="0">
                <a:solidFill>
                  <a:srgbClr val="FF0000"/>
                </a:solidFill>
              </a:rPr>
              <a:t>0.34</a:t>
            </a:r>
            <a:r>
              <a:rPr lang="en-US" dirty="0">
                <a:solidFill>
                  <a:srgbClr val="C505BF"/>
                </a:solidFill>
              </a:rPr>
              <a:t>x</a:t>
            </a:r>
            <a:r>
              <a:rPr lang="en-US" dirty="0">
                <a:solidFill>
                  <a:srgbClr val="0000FF"/>
                </a:solidFill>
              </a:rPr>
              <a:t>20</a:t>
            </a:r>
            <a:r>
              <a:rPr lang="en-US" dirty="0">
                <a:solidFill>
                  <a:srgbClr val="C505BF"/>
                </a:solidFill>
              </a:rPr>
              <a:t> + </a:t>
            </a:r>
            <a:r>
              <a:rPr lang="en-US" dirty="0">
                <a:solidFill>
                  <a:srgbClr val="FF0000"/>
                </a:solidFill>
              </a:rPr>
              <a:t>0.66</a:t>
            </a:r>
            <a:r>
              <a:rPr lang="en-US" dirty="0">
                <a:solidFill>
                  <a:srgbClr val="C505BF"/>
                </a:solidFill>
              </a:rPr>
              <a:t>x</a:t>
            </a:r>
            <a:r>
              <a:rPr lang="en-US" dirty="0">
                <a:solidFill>
                  <a:srgbClr val="0000FF"/>
                </a:solidFill>
              </a:rPr>
              <a:t>70</a:t>
            </a:r>
            <a:r>
              <a:rPr lang="en-US" dirty="0">
                <a:solidFill>
                  <a:srgbClr val="C505BF"/>
                </a:solidFill>
              </a:rPr>
              <a:t> = </a:t>
            </a:r>
            <a:r>
              <a:rPr lang="en-US" dirty="0">
                <a:solidFill>
                  <a:srgbClr val="0000FF"/>
                </a:solidFill>
              </a:rPr>
              <a:t>53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4267200" y="1394847"/>
            <a:ext cx="2496932" cy="510153"/>
          </a:xfrm>
          <a:prstGeom prst="wedgeRoundRectCallout">
            <a:avLst>
              <a:gd name="adj1" fmla="val -61309"/>
              <a:gd name="adj2" fmla="val 147685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Bayes net inference!</a:t>
            </a:r>
          </a:p>
        </p:txBody>
      </p:sp>
    </p:spTree>
    <p:extLst>
      <p:ext uri="{BB962C8B-B14F-4D97-AF65-F5344CB8AC3E}">
        <p14:creationId xmlns:p14="http://schemas.microsoft.com/office/powerpoint/2010/main" val="3692702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79" grpId="0"/>
      <p:bldP spid="22580" grpId="0"/>
      <p:bldP spid="22583" grpId="0"/>
      <p:bldP spid="2" grpId="0"/>
      <p:bldP spid="27" grpId="0"/>
      <p:bldP spid="28" grpId="0"/>
      <p:bldP spid="29" grpId="0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 with utilities on outcome states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32781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26670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26670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27432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61722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30" idx="1"/>
          </p:cNvCxnSpPr>
          <p:nvPr/>
        </p:nvCxnSpPr>
        <p:spPr bwMode="auto">
          <a:xfrm>
            <a:off x="3886200" y="2019300"/>
            <a:ext cx="636213" cy="122398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30" idx="3"/>
          </p:cNvCxnSpPr>
          <p:nvPr/>
        </p:nvCxnSpPr>
        <p:spPr bwMode="auto">
          <a:xfrm flipV="1">
            <a:off x="3889375" y="3649641"/>
            <a:ext cx="633038" cy="1778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27575"/>
              </p:ext>
            </p:extLst>
          </p:nvPr>
        </p:nvGraphicFramePr>
        <p:xfrm>
          <a:off x="7315200" y="1295400"/>
          <a:ext cx="2590800" cy="1722392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FeelStupid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true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damp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false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88293"/>
              </p:ext>
            </p:extLst>
          </p:nvPr>
        </p:nvGraphicFramePr>
        <p:xfrm>
          <a:off x="1828800" y="2910792"/>
          <a:ext cx="990600" cy="518208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1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459229"/>
              </p:ext>
            </p:extLst>
          </p:nvPr>
        </p:nvGraphicFramePr>
        <p:xfrm>
          <a:off x="1295400" y="4419600"/>
          <a:ext cx="1524000" cy="823134"/>
        </p:xfrm>
        <a:graphic>
          <a:graphicData uri="http://schemas.openxmlformats.org/drawingml/2006/table">
            <a:tbl>
              <a:tblPr/>
              <a:tblGrid>
                <a:gridCol w="564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P(F=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bad|W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0.17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0.77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340225" y="2286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Wet</a:t>
            </a: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4343400" y="3159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/>
                <a:cs typeface="Calibri"/>
              </a:rPr>
              <a:t>FeelStupid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1" name="AutoShape 11"/>
          <p:cNvCxnSpPr>
            <a:cxnSpLocks noChangeShapeType="1"/>
            <a:stCxn id="22531" idx="6"/>
            <a:endCxn id="26" idx="3"/>
          </p:cNvCxnSpPr>
          <p:nvPr/>
        </p:nvCxnSpPr>
        <p:spPr bwMode="auto">
          <a:xfrm flipV="1">
            <a:off x="3889375" y="2776516"/>
            <a:ext cx="629863" cy="105094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10"/>
          <p:cNvCxnSpPr>
            <a:cxnSpLocks noChangeShapeType="1"/>
            <a:stCxn id="22533" idx="3"/>
            <a:endCxn id="26" idx="1"/>
          </p:cNvCxnSpPr>
          <p:nvPr/>
        </p:nvCxnSpPr>
        <p:spPr bwMode="auto">
          <a:xfrm>
            <a:off x="3886200" y="2019300"/>
            <a:ext cx="633038" cy="35085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" name="AutoShape 10"/>
          <p:cNvCxnSpPr>
            <a:cxnSpLocks noChangeShapeType="1"/>
            <a:stCxn id="26" idx="6"/>
          </p:cNvCxnSpPr>
          <p:nvPr/>
        </p:nvCxnSpPr>
        <p:spPr bwMode="auto">
          <a:xfrm>
            <a:off x="5562600" y="2573338"/>
            <a:ext cx="685800" cy="474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10"/>
          <p:cNvCxnSpPr>
            <a:cxnSpLocks noChangeShapeType="1"/>
            <a:stCxn id="30" idx="6"/>
          </p:cNvCxnSpPr>
          <p:nvPr/>
        </p:nvCxnSpPr>
        <p:spPr bwMode="auto">
          <a:xfrm flipV="1">
            <a:off x="5565775" y="3124200"/>
            <a:ext cx="682625" cy="3222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029200" y="4495800"/>
            <a:ext cx="3726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U is a true utility.</a:t>
            </a:r>
          </a:p>
          <a:p>
            <a:endParaRPr lang="en-US" dirty="0"/>
          </a:p>
          <a:p>
            <a:r>
              <a:rPr lang="en-US" dirty="0"/>
              <a:t>With an action node as parent, it is</a:t>
            </a:r>
          </a:p>
          <a:p>
            <a:r>
              <a:rPr lang="en-US" dirty="0"/>
              <a:t>sometimes called a </a:t>
            </a:r>
            <a:r>
              <a:rPr lang="en-US" b="1" i="1" dirty="0">
                <a:solidFill>
                  <a:srgbClr val="FF0000"/>
                </a:solidFill>
              </a:rPr>
              <a:t>Q-value</a:t>
            </a:r>
          </a:p>
        </p:txBody>
      </p:sp>
    </p:spTree>
    <p:extLst>
      <p:ext uri="{BB962C8B-B14F-4D97-AF65-F5344CB8AC3E}">
        <p14:creationId xmlns:p14="http://schemas.microsoft.com/office/powerpoint/2010/main" val="4125425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29311"/>
            <a:ext cx="8885899" cy="5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79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66800"/>
            <a:ext cx="6502400" cy="4729164"/>
          </a:xfrm>
        </p:spPr>
        <p:txBody>
          <a:bodyPr/>
          <a:lstStyle/>
          <a:p>
            <a:r>
              <a:rPr lang="en-US" sz="2400" dirty="0"/>
              <a:t>Suppose you haven’t yet seen the forecast </a:t>
            </a:r>
          </a:p>
          <a:p>
            <a:pPr lvl="1"/>
            <a:r>
              <a:rPr lang="en-US" sz="2000" dirty="0">
                <a:solidFill>
                  <a:srgbClr val="C505BF"/>
                </a:solidFill>
              </a:rPr>
              <a:t>EU(leave |  ) = </a:t>
            </a:r>
            <a:r>
              <a:rPr lang="en-US" sz="2000" dirty="0">
                <a:solidFill>
                  <a:srgbClr val="FF0000"/>
                </a:solidFill>
              </a:rPr>
              <a:t>0.7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100</a:t>
            </a:r>
            <a:r>
              <a:rPr lang="en-US" sz="2000" dirty="0">
                <a:solidFill>
                  <a:srgbClr val="C505BF"/>
                </a:solidFill>
              </a:rPr>
              <a:t> + </a:t>
            </a:r>
            <a:r>
              <a:rPr lang="en-US" sz="2000" dirty="0">
                <a:solidFill>
                  <a:srgbClr val="FF0000"/>
                </a:solidFill>
              </a:rPr>
              <a:t>0.3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0</a:t>
            </a:r>
            <a:r>
              <a:rPr lang="en-US" sz="2000" dirty="0">
                <a:solidFill>
                  <a:srgbClr val="C505BF"/>
                </a:solidFill>
              </a:rPr>
              <a:t> = </a:t>
            </a:r>
            <a:r>
              <a:rPr lang="en-US" sz="2000" dirty="0">
                <a:solidFill>
                  <a:srgbClr val="0000FF"/>
                </a:solidFill>
              </a:rPr>
              <a:t>70</a:t>
            </a:r>
          </a:p>
          <a:p>
            <a:pPr lvl="1"/>
            <a:r>
              <a:rPr lang="en-US" sz="2000" dirty="0">
                <a:solidFill>
                  <a:srgbClr val="C505BF"/>
                </a:solidFill>
              </a:rPr>
              <a:t>EU(take |  ) = </a:t>
            </a:r>
            <a:r>
              <a:rPr lang="en-US" sz="2000" dirty="0">
                <a:solidFill>
                  <a:srgbClr val="FF0000"/>
                </a:solidFill>
              </a:rPr>
              <a:t>0.7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20</a:t>
            </a:r>
            <a:r>
              <a:rPr lang="en-US" sz="2000" dirty="0">
                <a:solidFill>
                  <a:srgbClr val="C505BF"/>
                </a:solidFill>
              </a:rPr>
              <a:t> + </a:t>
            </a:r>
            <a:r>
              <a:rPr lang="en-US" sz="2000" dirty="0">
                <a:solidFill>
                  <a:srgbClr val="FF0000"/>
                </a:solidFill>
              </a:rPr>
              <a:t>0.3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70</a:t>
            </a:r>
            <a:r>
              <a:rPr lang="en-US" sz="2000" dirty="0">
                <a:solidFill>
                  <a:srgbClr val="C505BF"/>
                </a:solidFill>
              </a:rPr>
              <a:t> = </a:t>
            </a:r>
            <a:r>
              <a:rPr lang="en-US" sz="2000" dirty="0">
                <a:solidFill>
                  <a:srgbClr val="0000FF"/>
                </a:solidFill>
              </a:rPr>
              <a:t>35</a:t>
            </a:r>
          </a:p>
          <a:p>
            <a:r>
              <a:rPr lang="en-US" sz="2400" b="1" i="1" dirty="0">
                <a:solidFill>
                  <a:srgbClr val="0000FF"/>
                </a:solidFill>
              </a:rPr>
              <a:t>What if you look at the forecast?</a:t>
            </a:r>
          </a:p>
          <a:p>
            <a:r>
              <a:rPr lang="en-US" sz="2400" dirty="0"/>
              <a:t>If Forecast=good</a:t>
            </a:r>
          </a:p>
          <a:p>
            <a:pPr lvl="1">
              <a:buClr>
                <a:srgbClr val="000000"/>
              </a:buClr>
            </a:pPr>
            <a:r>
              <a:rPr lang="en-US" sz="2000" dirty="0">
                <a:solidFill>
                  <a:srgbClr val="C505BF"/>
                </a:solidFill>
              </a:rPr>
              <a:t>EU(leave | F=good) = </a:t>
            </a:r>
            <a:r>
              <a:rPr lang="en-US" sz="2000" dirty="0">
                <a:solidFill>
                  <a:srgbClr val="FF0000"/>
                </a:solidFill>
              </a:rPr>
              <a:t>0.89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100</a:t>
            </a:r>
            <a:r>
              <a:rPr lang="en-US" sz="2000" dirty="0">
                <a:solidFill>
                  <a:srgbClr val="C505BF"/>
                </a:solidFill>
              </a:rPr>
              <a:t> + </a:t>
            </a:r>
            <a:r>
              <a:rPr lang="en-US" sz="2000" dirty="0">
                <a:solidFill>
                  <a:srgbClr val="FF0000"/>
                </a:solidFill>
              </a:rPr>
              <a:t>0.11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0</a:t>
            </a:r>
            <a:r>
              <a:rPr lang="en-US" sz="2000" dirty="0">
                <a:solidFill>
                  <a:srgbClr val="C505BF"/>
                </a:solidFill>
              </a:rPr>
              <a:t> = </a:t>
            </a:r>
            <a:r>
              <a:rPr lang="en-US" sz="2000" dirty="0">
                <a:solidFill>
                  <a:srgbClr val="0000FF"/>
                </a:solidFill>
              </a:rPr>
              <a:t>89</a:t>
            </a:r>
          </a:p>
          <a:p>
            <a:pPr lvl="1">
              <a:buClr>
                <a:srgbClr val="000000"/>
              </a:buClr>
            </a:pPr>
            <a:r>
              <a:rPr lang="en-US" sz="2000" dirty="0">
                <a:solidFill>
                  <a:srgbClr val="C505BF"/>
                </a:solidFill>
              </a:rPr>
              <a:t>EU(take | F=good) = </a:t>
            </a:r>
            <a:r>
              <a:rPr lang="en-US" sz="2000" dirty="0">
                <a:solidFill>
                  <a:srgbClr val="FF0000"/>
                </a:solidFill>
              </a:rPr>
              <a:t>0.89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20</a:t>
            </a:r>
            <a:r>
              <a:rPr lang="en-US" sz="2000" dirty="0">
                <a:solidFill>
                  <a:srgbClr val="C505BF"/>
                </a:solidFill>
              </a:rPr>
              <a:t> + </a:t>
            </a:r>
            <a:r>
              <a:rPr lang="en-US" sz="2000" dirty="0">
                <a:solidFill>
                  <a:srgbClr val="FF0000"/>
                </a:solidFill>
              </a:rPr>
              <a:t>0.11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70</a:t>
            </a:r>
            <a:r>
              <a:rPr lang="en-US" sz="2000" dirty="0">
                <a:solidFill>
                  <a:srgbClr val="C505BF"/>
                </a:solidFill>
              </a:rPr>
              <a:t> = </a:t>
            </a:r>
            <a:r>
              <a:rPr lang="en-US" sz="2000" dirty="0">
                <a:solidFill>
                  <a:srgbClr val="0000FF"/>
                </a:solidFill>
              </a:rPr>
              <a:t>25</a:t>
            </a:r>
          </a:p>
          <a:p>
            <a:r>
              <a:rPr lang="en-US" sz="2400" dirty="0"/>
              <a:t>If Forecast=bad</a:t>
            </a:r>
          </a:p>
          <a:p>
            <a:pPr lvl="1">
              <a:buClr>
                <a:srgbClr val="000000"/>
              </a:buClr>
            </a:pPr>
            <a:r>
              <a:rPr lang="en-US" sz="2000" dirty="0">
                <a:solidFill>
                  <a:srgbClr val="C505BF"/>
                </a:solidFill>
              </a:rPr>
              <a:t>EU(leave | F=bad) = </a:t>
            </a:r>
            <a:r>
              <a:rPr lang="en-US" sz="2000" dirty="0">
                <a:solidFill>
                  <a:srgbClr val="FF0000"/>
                </a:solidFill>
              </a:rPr>
              <a:t>0.34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100</a:t>
            </a:r>
            <a:r>
              <a:rPr lang="en-US" sz="2000" dirty="0">
                <a:solidFill>
                  <a:srgbClr val="C505BF"/>
                </a:solidFill>
              </a:rPr>
              <a:t> + </a:t>
            </a:r>
            <a:r>
              <a:rPr lang="en-US" sz="2000" dirty="0">
                <a:solidFill>
                  <a:srgbClr val="FF0000"/>
                </a:solidFill>
              </a:rPr>
              <a:t>0.66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0</a:t>
            </a:r>
            <a:r>
              <a:rPr lang="en-US" sz="2000" dirty="0">
                <a:solidFill>
                  <a:srgbClr val="C505BF"/>
                </a:solidFill>
              </a:rPr>
              <a:t> = </a:t>
            </a:r>
            <a:r>
              <a:rPr lang="en-US" sz="2000" dirty="0">
                <a:solidFill>
                  <a:srgbClr val="0000FF"/>
                </a:solidFill>
              </a:rPr>
              <a:t>34</a:t>
            </a:r>
          </a:p>
          <a:p>
            <a:pPr lvl="1">
              <a:buClr>
                <a:srgbClr val="000000"/>
              </a:buClr>
            </a:pPr>
            <a:r>
              <a:rPr lang="en-US" sz="2000" dirty="0">
                <a:solidFill>
                  <a:srgbClr val="C505BF"/>
                </a:solidFill>
              </a:rPr>
              <a:t>EU(take | F=bad) = </a:t>
            </a:r>
            <a:r>
              <a:rPr lang="en-US" sz="2000" dirty="0">
                <a:solidFill>
                  <a:srgbClr val="FF0000"/>
                </a:solidFill>
              </a:rPr>
              <a:t>0.34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20</a:t>
            </a:r>
            <a:r>
              <a:rPr lang="en-US" sz="2000" dirty="0">
                <a:solidFill>
                  <a:srgbClr val="C505BF"/>
                </a:solidFill>
              </a:rPr>
              <a:t> + </a:t>
            </a:r>
            <a:r>
              <a:rPr lang="en-US" sz="2000" dirty="0">
                <a:solidFill>
                  <a:srgbClr val="FF0000"/>
                </a:solidFill>
              </a:rPr>
              <a:t>0.66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70</a:t>
            </a:r>
            <a:r>
              <a:rPr lang="en-US" sz="2000" dirty="0">
                <a:solidFill>
                  <a:srgbClr val="C505BF"/>
                </a:solidFill>
              </a:rPr>
              <a:t> = </a:t>
            </a:r>
            <a:r>
              <a:rPr lang="en-US" sz="2000" dirty="0">
                <a:solidFill>
                  <a:srgbClr val="0000FF"/>
                </a:solidFill>
              </a:rPr>
              <a:t>53</a:t>
            </a:r>
          </a:p>
          <a:p>
            <a:pPr>
              <a:buClr>
                <a:srgbClr val="000000"/>
              </a:buClr>
            </a:pPr>
            <a:r>
              <a:rPr lang="en-US" sz="2400" dirty="0"/>
              <a:t>P(Forecast) = &lt;0.65,0.35&gt;</a:t>
            </a:r>
          </a:p>
          <a:p>
            <a:pPr>
              <a:buClr>
                <a:srgbClr val="000000"/>
              </a:buClr>
            </a:pPr>
            <a:r>
              <a:rPr lang="en-US" sz="2400" dirty="0"/>
              <a:t>Expected utility given forecast</a:t>
            </a:r>
          </a:p>
          <a:p>
            <a:pPr lvl="1">
              <a:buClr>
                <a:srgbClr val="000000"/>
              </a:buClr>
            </a:pPr>
            <a:r>
              <a:rPr lang="en-US" sz="2000" dirty="0">
                <a:solidFill>
                  <a:srgbClr val="C505BF"/>
                </a:solidFill>
              </a:rPr>
              <a:t> = </a:t>
            </a:r>
            <a:r>
              <a:rPr lang="en-US" sz="2000" dirty="0">
                <a:solidFill>
                  <a:srgbClr val="FF0000"/>
                </a:solidFill>
              </a:rPr>
              <a:t>0.65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89</a:t>
            </a:r>
            <a:r>
              <a:rPr lang="en-US" sz="2000" dirty="0">
                <a:solidFill>
                  <a:srgbClr val="C505BF"/>
                </a:solidFill>
              </a:rPr>
              <a:t> + </a:t>
            </a:r>
            <a:r>
              <a:rPr lang="en-US" sz="2000" dirty="0">
                <a:solidFill>
                  <a:srgbClr val="FF0000"/>
                </a:solidFill>
              </a:rPr>
              <a:t>0.35</a:t>
            </a:r>
            <a:r>
              <a:rPr lang="en-US" sz="2000" dirty="0">
                <a:solidFill>
                  <a:srgbClr val="C505BF"/>
                </a:solidFill>
              </a:rPr>
              <a:t>x</a:t>
            </a:r>
            <a:r>
              <a:rPr lang="en-US" sz="2000" dirty="0">
                <a:solidFill>
                  <a:srgbClr val="0000FF"/>
                </a:solidFill>
              </a:rPr>
              <a:t>53</a:t>
            </a:r>
            <a:r>
              <a:rPr lang="en-US" sz="2000" dirty="0">
                <a:solidFill>
                  <a:srgbClr val="C505BF"/>
                </a:solidFill>
              </a:rPr>
              <a:t> = </a:t>
            </a:r>
            <a:r>
              <a:rPr lang="en-US" sz="2000" dirty="0">
                <a:solidFill>
                  <a:srgbClr val="0000FF"/>
                </a:solidFill>
              </a:rPr>
              <a:t>76.4</a:t>
            </a:r>
          </a:p>
          <a:p>
            <a:pPr lvl="0">
              <a:buClr>
                <a:srgbClr val="000000"/>
              </a:buClr>
            </a:pPr>
            <a:r>
              <a:rPr lang="en-US" sz="2400" b="1" i="1" dirty="0">
                <a:solidFill>
                  <a:srgbClr val="FF0000"/>
                </a:solidFill>
              </a:rPr>
              <a:t>Value of information </a:t>
            </a:r>
            <a:r>
              <a:rPr lang="en-US" sz="2400" dirty="0">
                <a:solidFill>
                  <a:srgbClr val="333399"/>
                </a:solidFill>
              </a:rPr>
              <a:t>= </a:t>
            </a:r>
            <a:r>
              <a:rPr lang="en-US" sz="2400" dirty="0">
                <a:solidFill>
                  <a:srgbClr val="0000FF"/>
                </a:solidFill>
              </a:rPr>
              <a:t>76.4</a:t>
            </a:r>
            <a:r>
              <a:rPr lang="en-US" sz="2400" dirty="0">
                <a:solidFill>
                  <a:srgbClr val="333399"/>
                </a:solidFill>
              </a:rPr>
              <a:t>-</a:t>
            </a:r>
            <a:r>
              <a:rPr lang="en-US" sz="2400" dirty="0">
                <a:solidFill>
                  <a:srgbClr val="0000FF"/>
                </a:solidFill>
              </a:rPr>
              <a:t>70</a:t>
            </a:r>
            <a:r>
              <a:rPr lang="en-US" sz="2400" dirty="0">
                <a:solidFill>
                  <a:srgbClr val="333399"/>
                </a:solidFill>
              </a:rPr>
              <a:t> = </a:t>
            </a:r>
            <a:r>
              <a:rPr lang="en-US" sz="2400" dirty="0">
                <a:solidFill>
                  <a:srgbClr val="0000FF"/>
                </a:solidFill>
              </a:rPr>
              <a:t>6.4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sz="1600" dirty="0">
              <a:solidFill>
                <a:srgbClr val="0000FF"/>
              </a:solidFill>
            </a:endParaRPr>
          </a:p>
          <a:p>
            <a:pPr lvl="1"/>
            <a:endParaRPr lang="en-US" sz="2000" dirty="0"/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633093" y="4648200"/>
            <a:ext cx="1447800" cy="1470865"/>
            <a:chOff x="5867400" y="2514600"/>
            <a:chExt cx="2590800" cy="2632075"/>
          </a:xfrm>
        </p:grpSpPr>
        <p:cxnSp>
          <p:nvCxnSpPr>
            <p:cNvPr id="4" name="AutoShape 3"/>
            <p:cNvCxnSpPr>
              <a:cxnSpLocks noChangeShapeType="1"/>
              <a:stCxn id="5" idx="4"/>
              <a:endCxn id="6" idx="0"/>
            </p:cNvCxnSpPr>
            <p:nvPr/>
          </p:nvCxnSpPr>
          <p:spPr bwMode="auto">
            <a:xfrm>
              <a:off x="6478588" y="4114800"/>
              <a:ext cx="0" cy="4572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5867400" y="35401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dirty="0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5867400" y="4572000"/>
              <a:ext cx="1222375" cy="574675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bad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43600" y="25146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7620000" y="3124200"/>
              <a:ext cx="838200" cy="533400"/>
              <a:chOff x="4368" y="1728"/>
              <a:chExt cx="528" cy="336"/>
            </a:xfrm>
          </p:grpSpPr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>
                  <a:latin typeface="Calibri"/>
                  <a:cs typeface="Calibri"/>
                </a:endParaRP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4484" y="1730"/>
                <a:ext cx="24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 dirty="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11" name="AutoShape 10"/>
            <p:cNvCxnSpPr>
              <a:cxnSpLocks noChangeShapeType="1"/>
              <a:stCxn id="7" idx="3"/>
            </p:cNvCxnSpPr>
            <p:nvPr/>
          </p:nvCxnSpPr>
          <p:spPr bwMode="auto">
            <a:xfrm>
              <a:off x="7086600" y="2781300"/>
              <a:ext cx="609600" cy="5715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" name="AutoShape 11"/>
            <p:cNvCxnSpPr>
              <a:cxnSpLocks noChangeShapeType="1"/>
            </p:cNvCxnSpPr>
            <p:nvPr/>
          </p:nvCxnSpPr>
          <p:spPr bwMode="auto">
            <a:xfrm flipV="1">
              <a:off x="7086600" y="3429000"/>
              <a:ext cx="609600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8" name="Group 17"/>
          <p:cNvGrpSpPr/>
          <p:nvPr/>
        </p:nvGrpSpPr>
        <p:grpSpPr>
          <a:xfrm>
            <a:off x="6889893" y="4648200"/>
            <a:ext cx="1447800" cy="1470865"/>
            <a:chOff x="5867400" y="2514600"/>
            <a:chExt cx="2590800" cy="2632075"/>
          </a:xfrm>
        </p:grpSpPr>
        <p:cxnSp>
          <p:nvCxnSpPr>
            <p:cNvPr id="19" name="AutoShape 3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>
              <a:off x="6478588" y="4114800"/>
              <a:ext cx="0" cy="4572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867400" y="35401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dirty="0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867400" y="4572000"/>
              <a:ext cx="1222375" cy="574675"/>
            </a:xfrm>
            <a:prstGeom prst="ellipse">
              <a:avLst/>
            </a:prstGeom>
            <a:solidFill>
              <a:srgbClr val="18FF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good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943600" y="25146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23" name="Group 22"/>
            <p:cNvGrpSpPr>
              <a:grpSpLocks/>
            </p:cNvGrpSpPr>
            <p:nvPr/>
          </p:nvGrpSpPr>
          <p:grpSpPr bwMode="auto">
            <a:xfrm>
              <a:off x="7620000" y="3124200"/>
              <a:ext cx="838200" cy="533400"/>
              <a:chOff x="4368" y="1728"/>
              <a:chExt cx="528" cy="336"/>
            </a:xfrm>
          </p:grpSpPr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>
                  <a:latin typeface="Calibri"/>
                  <a:cs typeface="Calibri"/>
                </a:endParaRPr>
              </a:p>
            </p:txBody>
          </p:sp>
          <p:sp>
            <p:nvSpPr>
              <p:cNvPr id="27" name="Text Box 9"/>
              <p:cNvSpPr txBox="1">
                <a:spLocks noChangeArrowheads="1"/>
              </p:cNvSpPr>
              <p:nvPr/>
            </p:nvSpPr>
            <p:spPr bwMode="auto">
              <a:xfrm>
                <a:off x="4484" y="1730"/>
                <a:ext cx="24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 dirty="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24" name="AutoShape 10"/>
            <p:cNvCxnSpPr>
              <a:cxnSpLocks noChangeShapeType="1"/>
              <a:stCxn id="22" idx="3"/>
            </p:cNvCxnSpPr>
            <p:nvPr/>
          </p:nvCxnSpPr>
          <p:spPr bwMode="auto">
            <a:xfrm>
              <a:off x="7086600" y="2781300"/>
              <a:ext cx="609600" cy="5715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11"/>
            <p:cNvCxnSpPr>
              <a:cxnSpLocks noChangeShapeType="1"/>
            </p:cNvCxnSpPr>
            <p:nvPr/>
          </p:nvCxnSpPr>
          <p:spPr bwMode="auto">
            <a:xfrm flipV="1">
              <a:off x="7086600" y="3429000"/>
              <a:ext cx="609600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8" name="Group 27"/>
          <p:cNvGrpSpPr/>
          <p:nvPr/>
        </p:nvGrpSpPr>
        <p:grpSpPr>
          <a:xfrm>
            <a:off x="8293100" y="1409700"/>
            <a:ext cx="1447800" cy="1470865"/>
            <a:chOff x="5867400" y="2514600"/>
            <a:chExt cx="2590800" cy="2632075"/>
          </a:xfrm>
        </p:grpSpPr>
        <p:cxnSp>
          <p:nvCxnSpPr>
            <p:cNvPr id="29" name="AutoShape 3"/>
            <p:cNvCxnSpPr>
              <a:cxnSpLocks noChangeShapeType="1"/>
              <a:stCxn id="30" idx="4"/>
              <a:endCxn id="31" idx="0"/>
            </p:cNvCxnSpPr>
            <p:nvPr/>
          </p:nvCxnSpPr>
          <p:spPr bwMode="auto">
            <a:xfrm>
              <a:off x="6478588" y="4114800"/>
              <a:ext cx="0" cy="4572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5867400" y="35401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dirty="0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5867400" y="4572000"/>
              <a:ext cx="1222375" cy="5746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1100" dirty="0">
                  <a:latin typeface="Calibri"/>
                  <a:cs typeface="Calibri"/>
                </a:rPr>
                <a:t>Forecast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43600" y="25146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7620000" y="3124200"/>
              <a:ext cx="838200" cy="533400"/>
              <a:chOff x="4368" y="1728"/>
              <a:chExt cx="528" cy="336"/>
            </a:xfrm>
          </p:grpSpPr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>
                  <a:latin typeface="Calibri"/>
                  <a:cs typeface="Calibri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4484" y="1730"/>
                <a:ext cx="24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 dirty="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34" name="AutoShape 10"/>
            <p:cNvCxnSpPr>
              <a:cxnSpLocks noChangeShapeType="1"/>
              <a:stCxn id="32" idx="3"/>
            </p:cNvCxnSpPr>
            <p:nvPr/>
          </p:nvCxnSpPr>
          <p:spPr bwMode="auto">
            <a:xfrm>
              <a:off x="7086600" y="2781300"/>
              <a:ext cx="609600" cy="5715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" name="AutoShape 11"/>
            <p:cNvCxnSpPr>
              <a:cxnSpLocks noChangeShapeType="1"/>
            </p:cNvCxnSpPr>
            <p:nvPr/>
          </p:nvCxnSpPr>
          <p:spPr bwMode="auto">
            <a:xfrm flipV="1">
              <a:off x="7086600" y="3429000"/>
              <a:ext cx="609600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8" name="Rectangle 37"/>
          <p:cNvSpPr/>
          <p:nvPr/>
        </p:nvSpPr>
        <p:spPr>
          <a:xfrm>
            <a:off x="812800" y="1498599"/>
            <a:ext cx="4178300" cy="393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143000" y="3098799"/>
            <a:ext cx="4800600" cy="393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143000" y="4622799"/>
            <a:ext cx="4572000" cy="393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8915400" y="6096000"/>
            <a:ext cx="2089293" cy="609600"/>
            <a:chOff x="6140307" y="6096000"/>
            <a:chExt cx="2089293" cy="609600"/>
          </a:xfrm>
        </p:grpSpPr>
        <p:sp>
          <p:nvSpPr>
            <p:cNvPr id="47" name="AutoShape 19"/>
            <p:cNvSpPr>
              <a:spLocks noChangeArrowheads="1"/>
            </p:cNvSpPr>
            <p:nvPr/>
          </p:nvSpPr>
          <p:spPr bwMode="auto">
            <a:xfrm>
              <a:off x="7027583" y="6096000"/>
              <a:ext cx="382588" cy="27146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48" name="AutoShape 10"/>
            <p:cNvCxnSpPr>
              <a:cxnSpLocks noChangeShapeType="1"/>
            </p:cNvCxnSpPr>
            <p:nvPr/>
          </p:nvCxnSpPr>
          <p:spPr bwMode="auto">
            <a:xfrm>
              <a:off x="7226300" y="6359338"/>
              <a:ext cx="698500" cy="1897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9" name="AutoShape 10"/>
            <p:cNvCxnSpPr>
              <a:cxnSpLocks noChangeShapeType="1"/>
            </p:cNvCxnSpPr>
            <p:nvPr/>
          </p:nvCxnSpPr>
          <p:spPr bwMode="auto">
            <a:xfrm flipH="1">
              <a:off x="6477000" y="6359338"/>
              <a:ext cx="741082" cy="20134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0" name="TextBox 49"/>
            <p:cNvSpPr txBox="1"/>
            <p:nvPr/>
          </p:nvSpPr>
          <p:spPr>
            <a:xfrm>
              <a:off x="6259015" y="6138446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505BF"/>
                  </a:solidFill>
                </a:rPr>
                <a:t>leave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67600" y="6126778"/>
              <a:ext cx="5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505BF"/>
                  </a:solidFill>
                </a:rPr>
                <a:t>take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0307" y="6367046"/>
              <a:ext cx="41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1600" dirty="0">
                  <a:solidFill>
                    <a:srgbClr val="0000FF"/>
                  </a:solidFill>
                </a:rPr>
                <a:t>34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816707" y="6367046"/>
              <a:ext cx="41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1600" dirty="0">
                  <a:solidFill>
                    <a:srgbClr val="0000FF"/>
                  </a:solidFill>
                </a:rPr>
                <a:t>53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010400" y="3022600"/>
            <a:ext cx="3276600" cy="821154"/>
            <a:chOff x="7010400" y="3022600"/>
            <a:chExt cx="3276600" cy="821154"/>
          </a:xfrm>
        </p:grpSpPr>
        <p:sp>
          <p:nvSpPr>
            <p:cNvPr id="41" name="AutoShape 19"/>
            <p:cNvSpPr>
              <a:spLocks noChangeArrowheads="1"/>
            </p:cNvSpPr>
            <p:nvPr/>
          </p:nvSpPr>
          <p:spPr bwMode="auto">
            <a:xfrm>
              <a:off x="8483601" y="3022600"/>
              <a:ext cx="382588" cy="27146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42" name="AutoShape 10"/>
            <p:cNvCxnSpPr>
              <a:cxnSpLocks noChangeShapeType="1"/>
            </p:cNvCxnSpPr>
            <p:nvPr/>
          </p:nvCxnSpPr>
          <p:spPr bwMode="auto">
            <a:xfrm>
              <a:off x="8682318" y="3285938"/>
              <a:ext cx="1274482" cy="346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4" name="AutoShape 10"/>
            <p:cNvCxnSpPr>
              <a:cxnSpLocks noChangeShapeType="1"/>
            </p:cNvCxnSpPr>
            <p:nvPr/>
          </p:nvCxnSpPr>
          <p:spPr bwMode="auto">
            <a:xfrm flipH="1">
              <a:off x="7399618" y="3285938"/>
              <a:ext cx="1274482" cy="346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5" name="TextBox 44"/>
            <p:cNvSpPr txBox="1"/>
            <p:nvPr/>
          </p:nvSpPr>
          <p:spPr>
            <a:xfrm>
              <a:off x="7429500" y="3135868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505BF"/>
                  </a:solidFill>
                </a:rPr>
                <a:t>leave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54615" y="3124200"/>
              <a:ext cx="5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505BF"/>
                  </a:solidFill>
                </a:rPr>
                <a:t>take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010400" y="3505200"/>
              <a:ext cx="41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1600" dirty="0">
                  <a:solidFill>
                    <a:srgbClr val="0000FF"/>
                  </a:solidFill>
                </a:rPr>
                <a:t>70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874107" y="3505200"/>
              <a:ext cx="41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1600" dirty="0">
                  <a:solidFill>
                    <a:srgbClr val="0000FF"/>
                  </a:solidFill>
                </a:rPr>
                <a:t>35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172200" y="6096000"/>
            <a:ext cx="2063893" cy="609600"/>
            <a:chOff x="8959707" y="6096000"/>
            <a:chExt cx="2063893" cy="609600"/>
          </a:xfrm>
        </p:grpSpPr>
        <p:sp>
          <p:nvSpPr>
            <p:cNvPr id="63" name="AutoShape 19"/>
            <p:cNvSpPr>
              <a:spLocks noChangeArrowheads="1"/>
            </p:cNvSpPr>
            <p:nvPr/>
          </p:nvSpPr>
          <p:spPr bwMode="auto">
            <a:xfrm>
              <a:off x="9821583" y="6096000"/>
              <a:ext cx="382588" cy="27146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4" name="AutoShape 10"/>
            <p:cNvCxnSpPr>
              <a:cxnSpLocks noChangeShapeType="1"/>
            </p:cNvCxnSpPr>
            <p:nvPr/>
          </p:nvCxnSpPr>
          <p:spPr bwMode="auto">
            <a:xfrm>
              <a:off x="10020300" y="6359338"/>
              <a:ext cx="698500" cy="1897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TextBox 64"/>
            <p:cNvSpPr txBox="1"/>
            <p:nvPr/>
          </p:nvSpPr>
          <p:spPr>
            <a:xfrm>
              <a:off x="9053015" y="6138446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505BF"/>
                  </a:solidFill>
                </a:rPr>
                <a:t>leave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261600" y="6126778"/>
              <a:ext cx="5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505BF"/>
                  </a:solidFill>
                </a:rPr>
                <a:t>take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959707" y="6367046"/>
              <a:ext cx="41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1600" dirty="0">
                  <a:solidFill>
                    <a:srgbClr val="0000FF"/>
                  </a:solidFill>
                </a:rPr>
                <a:t>89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610707" y="6367046"/>
              <a:ext cx="41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1600" dirty="0">
                  <a:solidFill>
                    <a:srgbClr val="0000FF"/>
                  </a:solidFill>
                </a:rPr>
                <a:t>25</a:t>
              </a:r>
            </a:p>
          </p:txBody>
        </p:sp>
        <p:cxnSp>
          <p:nvCxnSpPr>
            <p:cNvPr id="69" name="AutoShape 10"/>
            <p:cNvCxnSpPr>
              <a:cxnSpLocks noChangeShapeType="1"/>
            </p:cNvCxnSpPr>
            <p:nvPr/>
          </p:nvCxnSpPr>
          <p:spPr bwMode="auto">
            <a:xfrm flipH="1">
              <a:off x="9271000" y="6351857"/>
              <a:ext cx="741082" cy="20134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85" name="Group 84"/>
          <p:cNvGrpSpPr/>
          <p:nvPr/>
        </p:nvGrpSpPr>
        <p:grpSpPr>
          <a:xfrm>
            <a:off x="7620000" y="3276600"/>
            <a:ext cx="1096975" cy="914400"/>
            <a:chOff x="7620000" y="3276600"/>
            <a:chExt cx="1096975" cy="914400"/>
          </a:xfrm>
        </p:grpSpPr>
        <p:cxnSp>
          <p:nvCxnSpPr>
            <p:cNvPr id="70" name="AutoShape 10"/>
            <p:cNvCxnSpPr>
              <a:cxnSpLocks noChangeShapeType="1"/>
            </p:cNvCxnSpPr>
            <p:nvPr/>
          </p:nvCxnSpPr>
          <p:spPr bwMode="auto">
            <a:xfrm>
              <a:off x="8686800" y="3276600"/>
              <a:ext cx="0" cy="9144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2" name="TextBox 71"/>
            <p:cNvSpPr txBox="1"/>
            <p:nvPr/>
          </p:nvSpPr>
          <p:spPr>
            <a:xfrm>
              <a:off x="7620000" y="3733800"/>
              <a:ext cx="1096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505BF"/>
                  </a:solidFill>
                </a:rPr>
                <a:t>observe F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72400" y="4191000"/>
            <a:ext cx="1803214" cy="609600"/>
            <a:chOff x="7772400" y="4191000"/>
            <a:chExt cx="1803214" cy="609600"/>
          </a:xfrm>
        </p:grpSpPr>
        <p:cxnSp>
          <p:nvCxnSpPr>
            <p:cNvPr id="74" name="AutoShape 10"/>
            <p:cNvCxnSpPr>
              <a:cxnSpLocks noChangeShapeType="1"/>
            </p:cNvCxnSpPr>
            <p:nvPr/>
          </p:nvCxnSpPr>
          <p:spPr bwMode="auto">
            <a:xfrm>
              <a:off x="8674100" y="4454338"/>
              <a:ext cx="698500" cy="346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5" name="AutoShape 10"/>
            <p:cNvCxnSpPr>
              <a:cxnSpLocks noChangeShapeType="1"/>
            </p:cNvCxnSpPr>
            <p:nvPr/>
          </p:nvCxnSpPr>
          <p:spPr bwMode="auto">
            <a:xfrm flipH="1">
              <a:off x="7924800" y="4454338"/>
              <a:ext cx="741082" cy="346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3" name="Oval 25"/>
            <p:cNvSpPr>
              <a:spLocks noChangeArrowheads="1"/>
            </p:cNvSpPr>
            <p:nvPr/>
          </p:nvSpPr>
          <p:spPr bwMode="auto">
            <a:xfrm>
              <a:off x="8534400" y="4191000"/>
              <a:ext cx="282576" cy="282576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991600" y="4309646"/>
              <a:ext cx="584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1600" dirty="0">
                  <a:solidFill>
                    <a:srgbClr val="FF0000"/>
                  </a:solidFill>
                </a:rPr>
                <a:t>0.35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772400" y="4309646"/>
              <a:ext cx="584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1600" dirty="0">
                  <a:solidFill>
                    <a:srgbClr val="FF0000"/>
                  </a:solidFill>
                </a:rPr>
                <a:t>0.65</a:t>
              </a:r>
            </a:p>
          </p:txBody>
        </p:sp>
      </p:grpSp>
      <p:sp>
        <p:nvSpPr>
          <p:cNvPr id="83" name="Rounded Rectangular Callout 82"/>
          <p:cNvSpPr/>
          <p:nvPr/>
        </p:nvSpPr>
        <p:spPr>
          <a:xfrm>
            <a:off x="3124200" y="3886200"/>
            <a:ext cx="2667000" cy="457200"/>
          </a:xfrm>
          <a:prstGeom prst="wedgeRoundRectCallout">
            <a:avLst>
              <a:gd name="adj1" fmla="val -83690"/>
              <a:gd name="adj2" fmla="val 233796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Bayes net inference!</a:t>
            </a:r>
          </a:p>
        </p:txBody>
      </p:sp>
    </p:spTree>
    <p:extLst>
      <p:ext uri="{BB962C8B-B14F-4D97-AF65-F5344CB8AC3E}">
        <p14:creationId xmlns:p14="http://schemas.microsoft.com/office/powerpoint/2010/main" val="427831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83" grpId="0" animBg="1"/>
      <p:bldP spid="8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VPI</a:t>
            </a:r>
          </a:p>
        </p:txBody>
      </p:sp>
      <p:pic>
        <p:nvPicPr>
          <p:cNvPr id="5" name="Ghostbusters--with VP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0088" y="1142999"/>
            <a:ext cx="8251825" cy="51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7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sz="2800" dirty="0"/>
              <a:t>General idea: value of information = </a:t>
            </a:r>
            <a:r>
              <a:rPr lang="en-US" sz="2800" b="1" i="1" dirty="0">
                <a:solidFill>
                  <a:srgbClr val="0000FF"/>
                </a:solidFill>
              </a:rPr>
              <a:t>expected improvement in decision quality</a:t>
            </a:r>
            <a:r>
              <a:rPr lang="en-US" sz="2800" dirty="0"/>
              <a:t> from observing value of a variable </a:t>
            </a:r>
          </a:p>
          <a:p>
            <a:pPr lvl="1"/>
            <a:r>
              <a:rPr lang="en-US" sz="2400" dirty="0"/>
              <a:t>E.g., oil company deciding on seismic exploration and test drilling</a:t>
            </a:r>
          </a:p>
          <a:p>
            <a:pPr lvl="1"/>
            <a:r>
              <a:rPr lang="en-US" sz="2400" dirty="0"/>
              <a:t>E.g., doctor deciding whether to order a blood test</a:t>
            </a:r>
          </a:p>
          <a:p>
            <a:pPr lvl="1"/>
            <a:r>
              <a:rPr lang="en-US" sz="2400" dirty="0"/>
              <a:t>E.g., person deciding on whether to look before crossing the road</a:t>
            </a:r>
          </a:p>
          <a:p>
            <a:r>
              <a:rPr lang="en-US" sz="2800" dirty="0"/>
              <a:t>Key point: decision network contains everything needed to compute it!</a:t>
            </a:r>
          </a:p>
          <a:p>
            <a:r>
              <a:rPr lang="en-US" sz="2800" dirty="0">
                <a:solidFill>
                  <a:srgbClr val="C505BF"/>
                </a:solidFill>
              </a:rPr>
              <a:t>VPI(</a:t>
            </a:r>
            <a:r>
              <a:rPr lang="en-US" sz="2800" i="1" dirty="0" err="1">
                <a:solidFill>
                  <a:srgbClr val="C505BF"/>
                </a:solidFill>
              </a:rPr>
              <a:t>E</a:t>
            </a:r>
            <a:r>
              <a:rPr lang="en-US" i="1" baseline="-25000" dirty="0" err="1">
                <a:solidFill>
                  <a:srgbClr val="C505BF"/>
                </a:solidFill>
              </a:rPr>
              <a:t>i</a:t>
            </a:r>
            <a:r>
              <a:rPr lang="en-US" sz="2800" dirty="0">
                <a:solidFill>
                  <a:srgbClr val="C505BF"/>
                </a:solidFill>
              </a:rPr>
              <a:t> | e) = </a:t>
            </a:r>
            <a:r>
              <a:rPr lang="en-US" sz="3600" dirty="0">
                <a:solidFill>
                  <a:srgbClr val="C505BF"/>
                </a:solidFill>
              </a:rPr>
              <a:t>[</a:t>
            </a:r>
            <a:r>
              <a:rPr lang="en-US" sz="2800" dirty="0">
                <a:solidFill>
                  <a:srgbClr val="C505BF"/>
                </a:solidFill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i="1" baseline="-41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baseline="-41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max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EU(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3600" dirty="0">
                <a:solidFill>
                  <a:srgbClr val="CC00CC"/>
                </a:solidFill>
                <a:sym typeface="Symbol"/>
              </a:rPr>
              <a:t>]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- 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max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EU(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5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VPI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953000"/>
            <a:ext cx="24384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199" y="2895600"/>
            <a:ext cx="2397201" cy="1703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71600"/>
            <a:ext cx="4114800" cy="12398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1828800"/>
            <a:ext cx="9448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VPI is non-negative! </a:t>
            </a:r>
            <a:r>
              <a:rPr lang="en-US" sz="2400" dirty="0">
                <a:solidFill>
                  <a:srgbClr val="C505BF"/>
                </a:solidFill>
              </a:rPr>
              <a:t>VPI(</a:t>
            </a:r>
            <a:r>
              <a:rPr lang="en-US" sz="2400" i="1" dirty="0" err="1">
                <a:solidFill>
                  <a:srgbClr val="C505BF"/>
                </a:solidFill>
              </a:rPr>
              <a:t>E</a:t>
            </a:r>
            <a:r>
              <a:rPr lang="en-US" sz="2400" i="1" baseline="-25000" dirty="0" err="1">
                <a:solidFill>
                  <a:srgbClr val="C505BF"/>
                </a:solidFill>
              </a:rPr>
              <a:t>i</a:t>
            </a:r>
            <a:r>
              <a:rPr lang="en-US" sz="2400" dirty="0">
                <a:solidFill>
                  <a:srgbClr val="C505BF"/>
                </a:solidFill>
              </a:rPr>
              <a:t> | e) </a:t>
            </a:r>
            <a:r>
              <a:rPr lang="en-US" sz="2400" dirty="0">
                <a:solidFill>
                  <a:srgbClr val="C505BF"/>
                </a:solidFill>
                <a:sym typeface="Symbol"/>
              </a:rPr>
              <a:t></a:t>
            </a:r>
            <a:r>
              <a:rPr lang="en-US" sz="2400" dirty="0">
                <a:solidFill>
                  <a:srgbClr val="C505BF"/>
                </a:solidFill>
              </a:rPr>
              <a:t> 0</a:t>
            </a:r>
          </a:p>
          <a:p>
            <a:endParaRPr lang="en-US" sz="2400" dirty="0">
              <a:solidFill>
                <a:srgbClr val="C505BF"/>
              </a:solidFill>
            </a:endParaRPr>
          </a:p>
          <a:p>
            <a:endParaRPr lang="en-US" sz="2400" dirty="0">
              <a:solidFill>
                <a:srgbClr val="C505BF"/>
              </a:solidFill>
            </a:endParaRPr>
          </a:p>
          <a:p>
            <a:endParaRPr lang="en-US" sz="2400" dirty="0">
              <a:solidFill>
                <a:srgbClr val="C505BF"/>
              </a:solidFill>
            </a:endParaRPr>
          </a:p>
          <a:p>
            <a:r>
              <a:rPr lang="en-US" sz="2400" dirty="0"/>
              <a:t>VPI is not (usually) additive: </a:t>
            </a:r>
            <a:r>
              <a:rPr lang="en-US" sz="2400" dirty="0">
                <a:solidFill>
                  <a:srgbClr val="C505BF"/>
                </a:solidFill>
              </a:rPr>
              <a:t>VPI(</a:t>
            </a:r>
            <a:r>
              <a:rPr lang="en-US" sz="2400" i="1" dirty="0" err="1">
                <a:solidFill>
                  <a:srgbClr val="C505BF"/>
                </a:solidFill>
              </a:rPr>
              <a:t>E</a:t>
            </a:r>
            <a:r>
              <a:rPr lang="en-US" sz="2400" i="1" baseline="-25000" dirty="0" err="1">
                <a:solidFill>
                  <a:srgbClr val="C505BF"/>
                </a:solidFill>
              </a:rPr>
              <a:t>i</a:t>
            </a:r>
            <a:r>
              <a:rPr lang="en-US" sz="2400" dirty="0">
                <a:solidFill>
                  <a:srgbClr val="C505BF"/>
                </a:solidFill>
              </a:rPr>
              <a:t> , </a:t>
            </a:r>
            <a:r>
              <a:rPr lang="en-US" sz="2400" i="1" dirty="0" err="1">
                <a:solidFill>
                  <a:srgbClr val="C505BF"/>
                </a:solidFill>
              </a:rPr>
              <a:t>E</a:t>
            </a:r>
            <a:r>
              <a:rPr lang="en-US" sz="2400" i="1" baseline="-25000" dirty="0" err="1">
                <a:solidFill>
                  <a:srgbClr val="C505BF"/>
                </a:solidFill>
              </a:rPr>
              <a:t>j</a:t>
            </a:r>
            <a:r>
              <a:rPr lang="en-US" sz="2400" dirty="0">
                <a:solidFill>
                  <a:srgbClr val="C505BF"/>
                </a:solidFill>
              </a:rPr>
              <a:t> | e) </a:t>
            </a:r>
            <a:r>
              <a:rPr lang="en-US" sz="2400" dirty="0">
                <a:solidFill>
                  <a:srgbClr val="C505BF"/>
                </a:solidFill>
                <a:sym typeface="Symbol"/>
              </a:rPr>
              <a:t></a:t>
            </a:r>
            <a:r>
              <a:rPr lang="en-US" sz="2400" dirty="0">
                <a:solidFill>
                  <a:srgbClr val="C505BF"/>
                </a:solidFill>
              </a:rPr>
              <a:t> VPI(</a:t>
            </a:r>
            <a:r>
              <a:rPr lang="en-US" sz="2400" i="1" dirty="0" err="1">
                <a:solidFill>
                  <a:srgbClr val="C505BF"/>
                </a:solidFill>
              </a:rPr>
              <a:t>E</a:t>
            </a:r>
            <a:r>
              <a:rPr lang="en-US" sz="2400" i="1" baseline="-25000" dirty="0" err="1">
                <a:solidFill>
                  <a:srgbClr val="C505BF"/>
                </a:solidFill>
              </a:rPr>
              <a:t>i</a:t>
            </a:r>
            <a:r>
              <a:rPr lang="en-US" sz="2400" dirty="0">
                <a:solidFill>
                  <a:srgbClr val="C505BF"/>
                </a:solidFill>
              </a:rPr>
              <a:t> | e) + VPI(</a:t>
            </a:r>
            <a:r>
              <a:rPr lang="en-US" sz="2400" i="1" dirty="0" err="1">
                <a:solidFill>
                  <a:srgbClr val="C505BF"/>
                </a:solidFill>
              </a:rPr>
              <a:t>E</a:t>
            </a:r>
            <a:r>
              <a:rPr lang="en-US" sz="2400" i="1" baseline="-25000" dirty="0" err="1">
                <a:solidFill>
                  <a:srgbClr val="C505BF"/>
                </a:solidFill>
              </a:rPr>
              <a:t>j</a:t>
            </a:r>
            <a:r>
              <a:rPr lang="en-US" sz="2400" dirty="0">
                <a:solidFill>
                  <a:srgbClr val="C505BF"/>
                </a:solidFill>
              </a:rPr>
              <a:t> | e) </a:t>
            </a:r>
          </a:p>
          <a:p>
            <a:endParaRPr lang="en-US" sz="2400" dirty="0">
              <a:solidFill>
                <a:srgbClr val="C505BF"/>
              </a:solidFill>
            </a:endParaRPr>
          </a:p>
          <a:p>
            <a:endParaRPr lang="en-US" sz="2400" dirty="0">
              <a:solidFill>
                <a:srgbClr val="C505BF"/>
              </a:solidFill>
            </a:endParaRPr>
          </a:p>
          <a:p>
            <a:endParaRPr lang="en-US" sz="2400" dirty="0">
              <a:solidFill>
                <a:srgbClr val="C505BF"/>
              </a:solidFill>
            </a:endParaRPr>
          </a:p>
          <a:p>
            <a:r>
              <a:rPr lang="en-US" sz="2400" dirty="0"/>
              <a:t>VPI is order-independent: </a:t>
            </a:r>
            <a:r>
              <a:rPr lang="en-US" sz="2400" dirty="0">
                <a:solidFill>
                  <a:srgbClr val="C505BF"/>
                </a:solidFill>
              </a:rPr>
              <a:t>VPI(</a:t>
            </a:r>
            <a:r>
              <a:rPr lang="en-US" sz="2400" i="1" dirty="0" err="1">
                <a:solidFill>
                  <a:srgbClr val="C505BF"/>
                </a:solidFill>
              </a:rPr>
              <a:t>E</a:t>
            </a:r>
            <a:r>
              <a:rPr lang="en-US" sz="2400" i="1" baseline="-25000" dirty="0" err="1">
                <a:solidFill>
                  <a:srgbClr val="C505BF"/>
                </a:solidFill>
              </a:rPr>
              <a:t>i</a:t>
            </a:r>
            <a:r>
              <a:rPr lang="en-US" sz="2400" dirty="0">
                <a:solidFill>
                  <a:srgbClr val="C505BF"/>
                </a:solidFill>
              </a:rPr>
              <a:t> , </a:t>
            </a:r>
            <a:r>
              <a:rPr lang="en-US" sz="2400" i="1" dirty="0" err="1">
                <a:solidFill>
                  <a:srgbClr val="C505BF"/>
                </a:solidFill>
              </a:rPr>
              <a:t>E</a:t>
            </a:r>
            <a:r>
              <a:rPr lang="en-US" sz="2400" i="1" baseline="-25000" dirty="0" err="1">
                <a:solidFill>
                  <a:srgbClr val="C505BF"/>
                </a:solidFill>
              </a:rPr>
              <a:t>j</a:t>
            </a:r>
            <a:r>
              <a:rPr lang="en-US" sz="2400" dirty="0">
                <a:solidFill>
                  <a:srgbClr val="C505BF"/>
                </a:solidFill>
              </a:rPr>
              <a:t> | e) = VPI(</a:t>
            </a:r>
            <a:r>
              <a:rPr lang="en-US" sz="2400" i="1" dirty="0" err="1">
                <a:solidFill>
                  <a:srgbClr val="C505BF"/>
                </a:solidFill>
              </a:rPr>
              <a:t>E</a:t>
            </a:r>
            <a:r>
              <a:rPr lang="en-US" sz="2400" i="1" baseline="-25000" dirty="0" err="1">
                <a:solidFill>
                  <a:srgbClr val="C505BF"/>
                </a:solidFill>
              </a:rPr>
              <a:t>j</a:t>
            </a:r>
            <a:r>
              <a:rPr lang="en-US" sz="2400" dirty="0">
                <a:solidFill>
                  <a:srgbClr val="C505BF"/>
                </a:solidFill>
              </a:rPr>
              <a:t> , </a:t>
            </a:r>
            <a:r>
              <a:rPr lang="en-US" sz="2400" i="1" dirty="0" err="1">
                <a:solidFill>
                  <a:srgbClr val="C505BF"/>
                </a:solidFill>
              </a:rPr>
              <a:t>E</a:t>
            </a:r>
            <a:r>
              <a:rPr lang="en-US" sz="2400" i="1" baseline="-25000" dirty="0" err="1">
                <a:solidFill>
                  <a:srgbClr val="C505BF"/>
                </a:solidFill>
              </a:rPr>
              <a:t>i</a:t>
            </a:r>
            <a:r>
              <a:rPr lang="en-US" sz="2400" dirty="0">
                <a:solidFill>
                  <a:srgbClr val="C505BF"/>
                </a:solidFill>
              </a:rPr>
              <a:t> | e)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rational agent should chose the action that </a:t>
            </a:r>
            <a:r>
              <a:rPr lang="en-US" sz="20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Where do utilities come from?</a:t>
            </a:r>
          </a:p>
          <a:p>
            <a:pPr lvl="1"/>
            <a:r>
              <a:rPr lang="en-US" sz="2000" dirty="0"/>
              <a:t>How do we know such utilities even exist?</a:t>
            </a:r>
          </a:p>
          <a:p>
            <a:pPr lvl="1"/>
            <a:r>
              <a:rPr lang="en-US" sz="2000" dirty="0"/>
              <a:t>How do we know that averaging even makes sense?</a:t>
            </a:r>
          </a:p>
          <a:p>
            <a:pPr lvl="1"/>
            <a:r>
              <a:rPr lang="en-US" sz="20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numbers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/>
              <a:t>For worst-case </a:t>
            </a:r>
            <a:r>
              <a:rPr lang="en-US" sz="2400" dirty="0" err="1"/>
              <a:t>minimax</a:t>
            </a:r>
            <a:r>
              <a:rPr lang="en-US" sz="2400" dirty="0"/>
              <a:t> reasoning, terminal value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The optimal decision is invariant under any </a:t>
            </a:r>
            <a:r>
              <a:rPr lang="en-US" sz="2400" b="1" i="1" dirty="0">
                <a:solidFill>
                  <a:srgbClr val="C00000"/>
                </a:solidFill>
              </a:rPr>
              <a:t>monotonic transformation</a:t>
            </a:r>
          </a:p>
          <a:p>
            <a:pPr lvl="2"/>
            <a:endParaRPr lang="en-US" sz="1600" dirty="0"/>
          </a:p>
          <a:p>
            <a:r>
              <a:rPr lang="en-US" sz="2400" dirty="0"/>
              <a:t>For average-case </a:t>
            </a:r>
            <a:r>
              <a:rPr lang="en-US" sz="2400" dirty="0" err="1"/>
              <a:t>expectimax</a:t>
            </a:r>
            <a:r>
              <a:rPr lang="en-US" sz="2400" dirty="0"/>
              <a:t> reasoning, we need </a:t>
            </a:r>
            <a:r>
              <a:rPr lang="en-US" sz="2400" b="1" i="1" dirty="0">
                <a:solidFill>
                  <a:srgbClr val="0000FF"/>
                </a:solidFill>
              </a:rPr>
              <a:t>magnitudes</a:t>
            </a:r>
            <a:r>
              <a:rPr lang="en-US" sz="24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Single</a:t>
            </a: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Double</a:t>
            </a: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Whew!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/>
              <a:t>An agent must have preferences among:</a:t>
            </a:r>
          </a:p>
          <a:p>
            <a:pPr lvl="1"/>
            <a:r>
              <a:rPr lang="en-US" sz="2000" dirty="0"/>
              <a:t>Prizes: </a:t>
            </a:r>
            <a:r>
              <a:rPr lang="en-US" sz="2400" i="1" dirty="0">
                <a:solidFill>
                  <a:srgbClr val="00B050"/>
                </a:solidFill>
                <a:cs typeface="Calibri" panose="020F0502020204030204" pitchFamily="34" charset="0"/>
              </a:rPr>
              <a:t>A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solidFill>
                  <a:srgbClr val="00B050"/>
                </a:solidFill>
                <a:cs typeface="Calibri" panose="020F0502020204030204" pitchFamily="34" charset="0"/>
              </a:rPr>
              <a:t>B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Lotteries: situations with uncertain prizes</a:t>
            </a:r>
          </a:p>
          <a:p>
            <a:pPr marL="457176" lvl="1" indent="0">
              <a:buNone/>
            </a:pPr>
            <a:r>
              <a:rPr lang="en-US" sz="2000" dirty="0"/>
              <a:t>	</a:t>
            </a:r>
            <a:r>
              <a:rPr lang="en-US" sz="2400" i="1" dirty="0">
                <a:solidFill>
                  <a:srgbClr val="C505BF"/>
                </a:solidFill>
              </a:rPr>
              <a:t>L</a:t>
            </a:r>
            <a:r>
              <a:rPr lang="en-US" sz="2400" dirty="0">
                <a:solidFill>
                  <a:srgbClr val="C505BF"/>
                </a:solidFill>
              </a:rPr>
              <a:t> = [</a:t>
            </a:r>
            <a:r>
              <a:rPr lang="en-US" sz="2400" i="1" dirty="0">
                <a:solidFill>
                  <a:srgbClr val="C505BF"/>
                </a:solidFill>
              </a:rPr>
              <a:t>p, </a:t>
            </a:r>
            <a:r>
              <a:rPr lang="en-US" sz="2400" i="1" dirty="0">
                <a:solidFill>
                  <a:srgbClr val="00B050"/>
                </a:solidFill>
                <a:cs typeface="Calibri" panose="020F0502020204030204" pitchFamily="34" charset="0"/>
              </a:rPr>
              <a:t>A</a:t>
            </a:r>
            <a:r>
              <a:rPr lang="en-US" sz="2400" dirty="0">
                <a:solidFill>
                  <a:srgbClr val="C505BF"/>
                </a:solidFill>
              </a:rPr>
              <a:t>;  (1-</a:t>
            </a:r>
            <a:r>
              <a:rPr lang="en-US" sz="2400" i="1" dirty="0">
                <a:solidFill>
                  <a:srgbClr val="C505BF"/>
                </a:solidFill>
              </a:rPr>
              <a:t>p</a:t>
            </a:r>
            <a:r>
              <a:rPr lang="en-US" sz="2400" dirty="0">
                <a:solidFill>
                  <a:srgbClr val="C505BF"/>
                </a:solidFill>
              </a:rPr>
              <a:t>), </a:t>
            </a:r>
            <a:r>
              <a:rPr lang="en-US" sz="2400" i="1" dirty="0">
                <a:solidFill>
                  <a:srgbClr val="00B050"/>
                </a:solidFill>
                <a:cs typeface="Calibri" panose="020F0502020204030204" pitchFamily="34" charset="0"/>
              </a:rPr>
              <a:t>B</a:t>
            </a:r>
            <a:r>
              <a:rPr lang="en-US" sz="2400" dirty="0">
                <a:solidFill>
                  <a:srgbClr val="C505BF"/>
                </a:solidFill>
              </a:rPr>
              <a:t>]</a:t>
            </a:r>
          </a:p>
          <a:p>
            <a:pPr marL="457176" lvl="1" indent="0">
              <a:buNone/>
            </a:pPr>
            <a:endParaRPr lang="en-US" sz="2000" dirty="0"/>
          </a:p>
          <a:p>
            <a:r>
              <a:rPr lang="en-US" sz="2400" dirty="0"/>
              <a:t>Notation:</a:t>
            </a:r>
          </a:p>
          <a:p>
            <a:pPr lvl="1"/>
            <a:r>
              <a:rPr lang="en-US" sz="2000" dirty="0"/>
              <a:t>Preference: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C505BF"/>
                </a:solidFill>
                <a:cs typeface="Calibri" panose="020F0502020204030204" pitchFamily="34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B</a:t>
            </a:r>
            <a:endParaRPr lang="en-US" sz="2400" dirty="0"/>
          </a:p>
          <a:p>
            <a:pPr lvl="1"/>
            <a:r>
              <a:rPr lang="en-US" sz="2000" dirty="0"/>
              <a:t>Indifference: </a:t>
            </a:r>
            <a:r>
              <a:rPr lang="en-US" sz="2400" i="1" dirty="0">
                <a:solidFill>
                  <a:srgbClr val="00B050"/>
                </a:solidFill>
                <a:cs typeface="Calibri" panose="020F0502020204030204" pitchFamily="34" charset="0"/>
              </a:rPr>
              <a:t>A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C505BF"/>
                </a:solidFill>
                <a:cs typeface="Calibri" panose="020F0502020204030204" pitchFamily="34" charset="0"/>
              </a:rPr>
              <a:t>~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solidFill>
                  <a:srgbClr val="00B050"/>
                </a:solidFill>
                <a:cs typeface="Calibri" panose="020F0502020204030204" pitchFamily="34" charset="0"/>
              </a:rPr>
              <a:t>B</a:t>
            </a:r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                 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202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              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400" i="1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example: an agent with </a:t>
            </a:r>
            <a:r>
              <a:rPr lang="en-US" sz="2400" dirty="0">
                <a:solidFill>
                  <a:srgbClr val="C00000"/>
                </a:solidFill>
              </a:rPr>
              <a:t>intransitive preferences</a:t>
            </a:r>
            <a:r>
              <a:rPr lang="en-US" sz="24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B</a:t>
            </a:r>
            <a:r>
              <a:rPr lang="en-US" sz="2000" i="1" dirty="0">
                <a:solidFill>
                  <a:srgbClr val="CC0000"/>
                </a:solidFill>
                <a:cs typeface="Calibri" panose="020F0502020204030204" pitchFamily="34" charset="0"/>
              </a:rPr>
              <a:t>  </a:t>
            </a:r>
            <a:r>
              <a:rPr lang="en-US" sz="2000" dirty="0">
                <a:solidFill>
                  <a:srgbClr val="C505BF"/>
                </a:solidFill>
                <a:cs typeface="Calibri" panose="020F0502020204030204" pitchFamily="34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C</a:t>
            </a:r>
            <a:r>
              <a:rPr lang="en-US" sz="2000" dirty="0"/>
              <a:t>, then an agent with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C</a:t>
            </a:r>
            <a:r>
              <a:rPr lang="en-US" sz="2000" dirty="0"/>
              <a:t> would pay (say) 1 cent to get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B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If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A</a:t>
            </a:r>
            <a:r>
              <a:rPr lang="en-US" sz="2000" i="1" dirty="0">
                <a:solidFill>
                  <a:srgbClr val="CC0000"/>
                </a:solidFill>
                <a:cs typeface="Calibri" panose="020F0502020204030204" pitchFamily="34" charset="0"/>
              </a:rPr>
              <a:t>  </a:t>
            </a:r>
            <a:r>
              <a:rPr lang="en-US" sz="2000" dirty="0">
                <a:solidFill>
                  <a:srgbClr val="C505BF"/>
                </a:solidFill>
                <a:cs typeface="Calibri" panose="020F0502020204030204" pitchFamily="34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B</a:t>
            </a:r>
            <a:r>
              <a:rPr lang="en-US" sz="2000" dirty="0"/>
              <a:t>, then an agent with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B</a:t>
            </a:r>
            <a:r>
              <a:rPr lang="en-US" sz="2000" dirty="0"/>
              <a:t> would pay (say) 1 cent to get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A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If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C</a:t>
            </a:r>
            <a:r>
              <a:rPr lang="en-US" sz="2000" i="1" dirty="0">
                <a:solidFill>
                  <a:srgbClr val="CC0000"/>
                </a:solidFill>
                <a:cs typeface="Calibri" panose="020F0502020204030204" pitchFamily="34" charset="0"/>
              </a:rPr>
              <a:t>  </a:t>
            </a:r>
            <a:r>
              <a:rPr lang="en-US" sz="2000" dirty="0">
                <a:solidFill>
                  <a:srgbClr val="C505BF"/>
                </a:solidFill>
                <a:cs typeface="Calibri" panose="020F0502020204030204" pitchFamily="34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A</a:t>
            </a:r>
            <a:r>
              <a:rPr lang="en-US" sz="2000" dirty="0"/>
              <a:t>, then an agent with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A</a:t>
            </a:r>
            <a:r>
              <a:rPr lang="en-US" sz="2000" dirty="0"/>
              <a:t> would pay (say) 1 cent to get </a:t>
            </a:r>
            <a:r>
              <a:rPr lang="en-US" sz="2000" i="1" dirty="0">
                <a:solidFill>
                  <a:srgbClr val="00B050"/>
                </a:solidFill>
                <a:cs typeface="Calibri" panose="020F0502020204030204" pitchFamily="34" charset="0"/>
              </a:rPr>
              <a:t>C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7239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228153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Calibri" pitchFamily="34" charset="0"/>
              </a:rPr>
              <a:t>Axiom of Transitivity:  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4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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4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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4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>
                <a:solidFill>
                  <a:srgbClr val="C505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42751</TotalTime>
  <Words>2110</Words>
  <Application>Microsoft Macintosh PowerPoint</Application>
  <PresentationFormat>Widescreen</PresentationFormat>
  <Paragraphs>373</Paragraphs>
  <Slides>29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</vt:lpstr>
      <vt:lpstr>Times New Roman</vt:lpstr>
      <vt:lpstr>Wingdings</vt:lpstr>
      <vt:lpstr>dan-berkeley-nlp-v1</vt:lpstr>
      <vt:lpstr>CS 188: Artificial Intelligence </vt:lpstr>
      <vt:lpstr>Utilities</vt:lpstr>
      <vt:lpstr>Maximum Expected Utility</vt:lpstr>
      <vt:lpstr>The need for numbers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Human Utilities</vt:lpstr>
      <vt:lpstr>Money</vt:lpstr>
      <vt:lpstr>Post-decision Disappointment: the Optimizer’s Curse</vt:lpstr>
      <vt:lpstr>Utilities of Sequences</vt:lpstr>
      <vt:lpstr>Utilities of Sequences</vt:lpstr>
      <vt:lpstr>Stationary Preferences</vt:lpstr>
      <vt:lpstr>Invariance for sequences</vt:lpstr>
      <vt:lpstr>Decision Networks</vt:lpstr>
      <vt:lpstr>Decision Networks</vt:lpstr>
      <vt:lpstr>Decision Networks</vt:lpstr>
      <vt:lpstr>Example: Take an umbrella?</vt:lpstr>
      <vt:lpstr>Decision network with utilities on outcome states</vt:lpstr>
      <vt:lpstr>Value of Information</vt:lpstr>
      <vt:lpstr>Value of information</vt:lpstr>
      <vt:lpstr>Video of Demo Ghostbusters with VPI</vt:lpstr>
      <vt:lpstr>Value of information contd.</vt:lpstr>
      <vt:lpstr>VPI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2475</cp:revision>
  <cp:lastPrinted>2015-10-27T08:07:59Z</cp:lastPrinted>
  <dcterms:created xsi:type="dcterms:W3CDTF">2004-08-27T04:16:05Z</dcterms:created>
  <dcterms:modified xsi:type="dcterms:W3CDTF">2023-04-06T06:56:54Z</dcterms:modified>
</cp:coreProperties>
</file>